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9" r:id="rId5"/>
    <p:sldId id="270" r:id="rId6"/>
    <p:sldId id="271" r:id="rId7"/>
    <p:sldId id="272" r:id="rId8"/>
    <p:sldId id="273" r:id="rId9"/>
    <p:sldId id="274" r:id="rId10"/>
    <p:sldId id="275" r:id="rId11"/>
    <p:sldId id="287" r:id="rId12"/>
    <p:sldId id="288" r:id="rId13"/>
    <p:sldId id="290" r:id="rId14"/>
    <p:sldId id="291" r:id="rId15"/>
    <p:sldId id="292" r:id="rId16"/>
    <p:sldId id="293" r:id="rId17"/>
    <p:sldId id="294" r:id="rId18"/>
    <p:sldId id="295" r:id="rId19"/>
    <p:sldId id="296"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693F18-DFA6-4534-9F4C-27ACCA3F1542}" type="datetimeFigureOut">
              <a:rPr lang="zh-CN" altLang="en-US" smtClean="0"/>
              <a:pPr/>
              <a:t>2018/1/29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090CE-FCB5-4411-8CB3-DA606491DC99}" type="slidenum">
              <a:rPr lang="zh-CN" altLang="en-US" smtClean="0"/>
              <a:pPr/>
              <a:t>‹#›</a:t>
            </a:fld>
            <a:endParaRPr lang="zh-CN" altLang="en-US"/>
          </a:p>
        </p:txBody>
      </p:sp>
    </p:spTree>
    <p:extLst>
      <p:ext uri="{BB962C8B-B14F-4D97-AF65-F5344CB8AC3E}">
        <p14:creationId xmlns="" xmlns:p14="http://schemas.microsoft.com/office/powerpoint/2010/main" val="182220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1C090CE-FCB5-4411-8CB3-DA606491DC99}" type="slidenum">
              <a:rPr lang="zh-CN" altLang="en-US" smtClean="0"/>
              <a:pPr/>
              <a:t>1</a:t>
            </a:fld>
            <a:endParaRPr lang="zh-CN" altLang="en-US"/>
          </a:p>
        </p:txBody>
      </p:sp>
    </p:spTree>
    <p:extLst>
      <p:ext uri="{BB962C8B-B14F-4D97-AF65-F5344CB8AC3E}">
        <p14:creationId xmlns="" xmlns:p14="http://schemas.microsoft.com/office/powerpoint/2010/main" val="2479695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258760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197368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152630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993332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75753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63017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2467821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219890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0464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104052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162174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12666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63374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297076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74494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0F0BA946-6BBD-4648-AF3C-B32C5F3A3C71}" type="datetimeFigureOut">
              <a:rPr lang="zh-CN" altLang="en-US" smtClean="0"/>
              <a:pPr/>
              <a:t>2018/1/29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81181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0BA946-6BBD-4648-AF3C-B32C5F3A3C71}" type="datetimeFigureOut">
              <a:rPr lang="zh-CN" altLang="en-US" smtClean="0"/>
              <a:pPr/>
              <a:t>2018/1/29</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7252D0-89D8-4683-87FE-1FDB6CD1264E}" type="slidenum">
              <a:rPr lang="zh-CN" altLang="en-US" smtClean="0"/>
              <a:pPr/>
              <a:t>‹#›</a:t>
            </a:fld>
            <a:endParaRPr lang="zh-CN" altLang="en-US"/>
          </a:p>
        </p:txBody>
      </p:sp>
    </p:spTree>
    <p:extLst>
      <p:ext uri="{BB962C8B-B14F-4D97-AF65-F5344CB8AC3E}">
        <p14:creationId xmlns="" xmlns:p14="http://schemas.microsoft.com/office/powerpoint/2010/main" val="385573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高新技术企业认定条件</a:t>
            </a:r>
            <a:endParaRPr lang="zh-CN" altLang="en-US" dirty="0"/>
          </a:p>
        </p:txBody>
      </p:sp>
      <p:sp>
        <p:nvSpPr>
          <p:cNvPr id="3" name="内容占位符 2"/>
          <p:cNvSpPr>
            <a:spLocks noGrp="1"/>
          </p:cNvSpPr>
          <p:nvPr>
            <p:ph idx="1"/>
          </p:nvPr>
        </p:nvSpPr>
        <p:spPr/>
        <p:txBody>
          <a:bodyPr>
            <a:normAutofit lnSpcReduction="10000"/>
          </a:bodyPr>
          <a:lstStyle/>
          <a:p>
            <a:pPr>
              <a:lnSpc>
                <a:spcPct val="150000"/>
              </a:lnSpc>
              <a:spcBef>
                <a:spcPts val="0"/>
              </a:spcBef>
              <a:defRPr/>
            </a:pPr>
            <a:r>
              <a:rPr lang="en-US" altLang="zh-CN" sz="2400" dirty="0">
                <a:solidFill>
                  <a:schemeClr val="tx2"/>
                </a:solidFill>
              </a:rPr>
              <a:t> </a:t>
            </a:r>
            <a:r>
              <a:rPr lang="en-US" altLang="zh-CN" sz="2400" dirty="0" smtClean="0">
                <a:solidFill>
                  <a:schemeClr val="tx2"/>
                </a:solidFill>
              </a:rPr>
              <a:t>   1</a:t>
            </a:r>
            <a:r>
              <a:rPr lang="zh-CN" altLang="zh-CN" sz="2400" dirty="0">
                <a:solidFill>
                  <a:schemeClr val="tx2"/>
                </a:solidFill>
              </a:rPr>
              <a:t>、企业</a:t>
            </a:r>
            <a:r>
              <a:rPr lang="zh-CN" altLang="zh-CN" sz="2400" dirty="0">
                <a:solidFill>
                  <a:srgbClr val="FF0000"/>
                </a:solidFill>
              </a:rPr>
              <a:t>申请认定时</a:t>
            </a:r>
            <a:r>
              <a:rPr lang="zh-CN" altLang="zh-CN" sz="2400" dirty="0">
                <a:solidFill>
                  <a:schemeClr val="tx2"/>
                </a:solidFill>
              </a:rPr>
              <a:t>须注册成立一年以上；</a:t>
            </a:r>
          </a:p>
          <a:p>
            <a:pPr>
              <a:lnSpc>
                <a:spcPct val="150000"/>
              </a:lnSpc>
              <a:spcBef>
                <a:spcPts val="0"/>
              </a:spcBef>
              <a:defRPr/>
            </a:pPr>
            <a:r>
              <a:rPr lang="en-US" altLang="zh-CN" sz="2400" dirty="0">
                <a:solidFill>
                  <a:schemeClr val="tx2"/>
                </a:solidFill>
              </a:rPr>
              <a:t>    2</a:t>
            </a:r>
            <a:r>
              <a:rPr lang="zh-CN" altLang="zh-CN" sz="2400" dirty="0">
                <a:solidFill>
                  <a:schemeClr val="tx2"/>
                </a:solidFill>
              </a:rPr>
              <a:t>、企业通过自主研发、受让、受赠、并购等方式，获得对其主要产品（服务）在技术上发挥核心支持作用的</a:t>
            </a:r>
            <a:r>
              <a:rPr lang="zh-CN" altLang="zh-CN" sz="2400" dirty="0">
                <a:solidFill>
                  <a:srgbClr val="FF0000"/>
                </a:solidFill>
              </a:rPr>
              <a:t>知识产权的所有权</a:t>
            </a:r>
            <a:r>
              <a:rPr lang="zh-CN" altLang="zh-CN" sz="2400" dirty="0">
                <a:solidFill>
                  <a:schemeClr val="tx2"/>
                </a:solidFill>
              </a:rPr>
              <a:t>；</a:t>
            </a:r>
            <a:r>
              <a:rPr lang="en-US" altLang="zh-CN" sz="2400" dirty="0">
                <a:solidFill>
                  <a:schemeClr val="tx2"/>
                </a:solidFill>
              </a:rPr>
              <a:t> </a:t>
            </a:r>
            <a:endParaRPr lang="zh-CN" altLang="zh-CN" sz="2400" dirty="0">
              <a:solidFill>
                <a:schemeClr val="tx2"/>
              </a:solidFill>
            </a:endParaRPr>
          </a:p>
          <a:p>
            <a:r>
              <a:rPr lang="en-US" altLang="zh-CN" sz="2400" dirty="0" smtClean="0">
                <a:solidFill>
                  <a:schemeClr val="tx2"/>
                </a:solidFill>
              </a:rPr>
              <a:t>    3</a:t>
            </a:r>
            <a:r>
              <a:rPr lang="zh-CN" altLang="zh-CN" sz="2400" dirty="0" smtClean="0">
                <a:solidFill>
                  <a:schemeClr val="tx2"/>
                </a:solidFill>
              </a:rPr>
              <a:t>、对企业主要产品（服务）发挥核心支持作用的</a:t>
            </a:r>
            <a:r>
              <a:rPr lang="zh-CN" altLang="zh-CN" sz="2400" dirty="0" smtClean="0">
                <a:solidFill>
                  <a:srgbClr val="FF0000"/>
                </a:solidFill>
              </a:rPr>
              <a:t>技术</a:t>
            </a:r>
            <a:r>
              <a:rPr lang="zh-CN" altLang="zh-CN" sz="2400" dirty="0" smtClean="0">
                <a:solidFill>
                  <a:schemeClr val="tx2"/>
                </a:solidFill>
              </a:rPr>
              <a:t>属于《国家重点支持的高新技术领域》规定的范围；</a:t>
            </a:r>
            <a:endParaRPr lang="en-US" altLang="zh-CN" sz="2400" b="1" dirty="0" smtClean="0"/>
          </a:p>
          <a:p>
            <a:r>
              <a:rPr lang="zh-CN" altLang="en-US" sz="2400" b="1" dirty="0" smtClean="0">
                <a:solidFill>
                  <a:srgbClr val="FF0000"/>
                </a:solidFill>
              </a:rPr>
              <a:t>电子信息、生物</a:t>
            </a:r>
            <a:r>
              <a:rPr lang="zh-CN" altLang="en-US" sz="2400" b="1" dirty="0">
                <a:solidFill>
                  <a:srgbClr val="FF0000"/>
                </a:solidFill>
              </a:rPr>
              <a:t>与新</a:t>
            </a:r>
            <a:r>
              <a:rPr lang="zh-CN" altLang="en-US" sz="2400" b="1" dirty="0" smtClean="0">
                <a:solidFill>
                  <a:srgbClr val="FF0000"/>
                </a:solidFill>
              </a:rPr>
              <a:t>医药、航空航天、新材料</a:t>
            </a:r>
            <a:r>
              <a:rPr lang="zh-CN" altLang="en-US" sz="2400" b="1" dirty="0">
                <a:solidFill>
                  <a:srgbClr val="FF0000"/>
                </a:solidFill>
              </a:rPr>
              <a:t>、</a:t>
            </a:r>
            <a:r>
              <a:rPr lang="zh-CN" altLang="en-US" sz="2400" b="1" dirty="0" smtClean="0">
                <a:solidFill>
                  <a:srgbClr val="FF0000"/>
                </a:solidFill>
              </a:rPr>
              <a:t>高技术服务、新能源</a:t>
            </a:r>
            <a:r>
              <a:rPr lang="zh-CN" altLang="en-US" sz="2400" b="1" dirty="0">
                <a:solidFill>
                  <a:srgbClr val="FF0000"/>
                </a:solidFill>
              </a:rPr>
              <a:t>与</a:t>
            </a:r>
            <a:r>
              <a:rPr lang="zh-CN" altLang="en-US" sz="2400" b="1" dirty="0" smtClean="0">
                <a:solidFill>
                  <a:srgbClr val="FF0000"/>
                </a:solidFill>
              </a:rPr>
              <a:t>节能、资源</a:t>
            </a:r>
            <a:r>
              <a:rPr lang="zh-CN" altLang="en-US" sz="2400" b="1" dirty="0">
                <a:solidFill>
                  <a:srgbClr val="FF0000"/>
                </a:solidFill>
              </a:rPr>
              <a:t>与</a:t>
            </a:r>
            <a:r>
              <a:rPr lang="zh-CN" altLang="en-US" sz="2400" b="1" dirty="0" smtClean="0">
                <a:solidFill>
                  <a:srgbClr val="FF0000"/>
                </a:solidFill>
              </a:rPr>
              <a:t>环境、先进</a:t>
            </a:r>
            <a:r>
              <a:rPr lang="zh-CN" altLang="en-US" sz="2400" b="1" dirty="0">
                <a:solidFill>
                  <a:srgbClr val="FF0000"/>
                </a:solidFill>
              </a:rPr>
              <a:t>制造与自动化</a:t>
            </a:r>
          </a:p>
          <a:p>
            <a:endParaRPr lang="zh-CN" altLang="zh-CN" sz="2400" dirty="0">
              <a:solidFill>
                <a:schemeClr val="tx2"/>
              </a:solidFill>
            </a:endParaRPr>
          </a:p>
        </p:txBody>
      </p:sp>
    </p:spTree>
    <p:extLst>
      <p:ext uri="{BB962C8B-B14F-4D97-AF65-F5344CB8AC3E}">
        <p14:creationId xmlns="" xmlns:p14="http://schemas.microsoft.com/office/powerpoint/2010/main" val="3539037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979714"/>
          </a:xfrm>
        </p:spPr>
        <p:txBody>
          <a:bodyPr/>
          <a:lstStyle/>
          <a:p>
            <a:r>
              <a:rPr lang="zh-CN" altLang="en-US" dirty="0"/>
              <a:t>高新技术企业认定要上报的材料 </a:t>
            </a:r>
          </a:p>
        </p:txBody>
      </p:sp>
      <p:sp>
        <p:nvSpPr>
          <p:cNvPr id="3" name="内容占位符 2"/>
          <p:cNvSpPr>
            <a:spLocks noGrp="1"/>
          </p:cNvSpPr>
          <p:nvPr>
            <p:ph idx="1"/>
          </p:nvPr>
        </p:nvSpPr>
        <p:spPr>
          <a:xfrm>
            <a:off x="677334" y="1371600"/>
            <a:ext cx="8596668" cy="4963885"/>
          </a:xfrm>
        </p:spPr>
        <p:txBody>
          <a:bodyPr>
            <a:normAutofit fontScale="92500"/>
          </a:bodyPr>
          <a:lstStyle/>
          <a:p>
            <a:pPr>
              <a:lnSpc>
                <a:spcPct val="150000"/>
              </a:lnSpc>
              <a:spcBef>
                <a:spcPts val="0"/>
              </a:spcBef>
              <a:defRPr/>
            </a:pPr>
            <a:r>
              <a:rPr lang="en-US" altLang="zh-CN" dirty="0" smtClean="0">
                <a:solidFill>
                  <a:schemeClr val="tx2"/>
                </a:solidFill>
              </a:rPr>
              <a:t>    1</a:t>
            </a:r>
            <a:r>
              <a:rPr lang="en-US" altLang="zh-CN" dirty="0">
                <a:solidFill>
                  <a:schemeClr val="tx2"/>
                </a:solidFill>
              </a:rPr>
              <a:t>. </a:t>
            </a:r>
            <a:r>
              <a:rPr lang="zh-CN" altLang="zh-CN" dirty="0">
                <a:solidFill>
                  <a:schemeClr val="tx2"/>
                </a:solidFill>
              </a:rPr>
              <a:t>高新技术企业认定申请书；</a:t>
            </a:r>
            <a:r>
              <a:rPr lang="en-US" altLang="zh-CN" dirty="0">
                <a:solidFill>
                  <a:schemeClr val="tx2"/>
                </a:solidFill>
              </a:rPr>
              <a:t> </a:t>
            </a:r>
            <a:endParaRPr lang="zh-CN" altLang="zh-CN" dirty="0">
              <a:solidFill>
                <a:schemeClr val="tx2"/>
              </a:solidFill>
            </a:endParaRPr>
          </a:p>
          <a:p>
            <a:pPr>
              <a:lnSpc>
                <a:spcPct val="150000"/>
              </a:lnSpc>
              <a:spcBef>
                <a:spcPts val="0"/>
              </a:spcBef>
              <a:defRPr/>
            </a:pPr>
            <a:r>
              <a:rPr lang="en-US" altLang="zh-CN" dirty="0">
                <a:solidFill>
                  <a:schemeClr val="tx2"/>
                </a:solidFill>
              </a:rPr>
              <a:t>    2. </a:t>
            </a:r>
            <a:r>
              <a:rPr lang="zh-CN" altLang="zh-CN" dirty="0">
                <a:solidFill>
                  <a:schemeClr val="tx2"/>
                </a:solidFill>
              </a:rPr>
              <a:t>证明企业依法成立的相关注册登记证件；</a:t>
            </a:r>
            <a:r>
              <a:rPr lang="en-US" altLang="zh-CN" dirty="0">
                <a:solidFill>
                  <a:schemeClr val="tx2"/>
                </a:solidFill>
              </a:rPr>
              <a:t> </a:t>
            </a:r>
            <a:endParaRPr lang="zh-CN" altLang="zh-CN" dirty="0">
              <a:solidFill>
                <a:schemeClr val="tx2"/>
              </a:solidFill>
            </a:endParaRPr>
          </a:p>
          <a:p>
            <a:pPr>
              <a:lnSpc>
                <a:spcPct val="150000"/>
              </a:lnSpc>
              <a:spcBef>
                <a:spcPts val="0"/>
              </a:spcBef>
              <a:defRPr/>
            </a:pPr>
            <a:r>
              <a:rPr lang="en-US" altLang="zh-CN" dirty="0">
                <a:solidFill>
                  <a:schemeClr val="tx2"/>
                </a:solidFill>
              </a:rPr>
              <a:t>    3. </a:t>
            </a:r>
            <a:r>
              <a:rPr lang="zh-CN" altLang="zh-CN" dirty="0">
                <a:solidFill>
                  <a:schemeClr val="tx2"/>
                </a:solidFill>
              </a:rPr>
              <a:t>知识产权相关材料、科研项目立项证明、科技成果转化、研究开发的组织管理等相关材料；</a:t>
            </a:r>
            <a:r>
              <a:rPr lang="en-US" altLang="zh-CN" dirty="0">
                <a:solidFill>
                  <a:schemeClr val="tx2"/>
                </a:solidFill>
              </a:rPr>
              <a:t> </a:t>
            </a:r>
            <a:endParaRPr lang="zh-CN" altLang="zh-CN" dirty="0">
              <a:solidFill>
                <a:schemeClr val="tx2"/>
              </a:solidFill>
            </a:endParaRPr>
          </a:p>
          <a:p>
            <a:pPr>
              <a:lnSpc>
                <a:spcPct val="150000"/>
              </a:lnSpc>
              <a:spcBef>
                <a:spcPts val="0"/>
              </a:spcBef>
              <a:defRPr/>
            </a:pPr>
            <a:r>
              <a:rPr lang="en-US" altLang="zh-CN" dirty="0">
                <a:solidFill>
                  <a:schemeClr val="tx2"/>
                </a:solidFill>
              </a:rPr>
              <a:t>    4. </a:t>
            </a:r>
            <a:r>
              <a:rPr lang="zh-CN" altLang="zh-CN" dirty="0">
                <a:solidFill>
                  <a:srgbClr val="FF0000"/>
                </a:solidFill>
              </a:rPr>
              <a:t>企业高新技术产品（服务）的关键技术和技术指标</a:t>
            </a:r>
            <a:r>
              <a:rPr lang="zh-CN" altLang="zh-CN" dirty="0">
                <a:solidFill>
                  <a:schemeClr val="tx2"/>
                </a:solidFill>
              </a:rPr>
              <a:t>、生产批文、认证认可和相关资质证书、</a:t>
            </a:r>
            <a:r>
              <a:rPr lang="zh-CN" altLang="zh-CN" dirty="0">
                <a:solidFill>
                  <a:srgbClr val="FF0000"/>
                </a:solidFill>
              </a:rPr>
              <a:t>产品质量检验报告</a:t>
            </a:r>
            <a:r>
              <a:rPr lang="zh-CN" altLang="zh-CN" dirty="0">
                <a:solidFill>
                  <a:schemeClr val="tx2"/>
                </a:solidFill>
              </a:rPr>
              <a:t>等相关材料； </a:t>
            </a:r>
          </a:p>
          <a:p>
            <a:pPr>
              <a:lnSpc>
                <a:spcPct val="150000"/>
              </a:lnSpc>
              <a:spcBef>
                <a:spcPts val="0"/>
              </a:spcBef>
              <a:defRPr/>
            </a:pPr>
            <a:r>
              <a:rPr lang="en-US" altLang="zh-CN" dirty="0">
                <a:solidFill>
                  <a:schemeClr val="tx2"/>
                </a:solidFill>
              </a:rPr>
              <a:t>    5. </a:t>
            </a:r>
            <a:r>
              <a:rPr lang="zh-CN" altLang="zh-CN" dirty="0">
                <a:solidFill>
                  <a:schemeClr val="tx2"/>
                </a:solidFill>
              </a:rPr>
              <a:t>企业职工和科技人员情况说明材料；</a:t>
            </a:r>
            <a:r>
              <a:rPr lang="en-US" altLang="zh-CN" dirty="0">
                <a:solidFill>
                  <a:schemeClr val="tx2"/>
                </a:solidFill>
              </a:rPr>
              <a:t> </a:t>
            </a:r>
            <a:endParaRPr lang="zh-CN" altLang="zh-CN" dirty="0">
              <a:solidFill>
                <a:schemeClr val="tx2"/>
              </a:solidFill>
            </a:endParaRPr>
          </a:p>
          <a:p>
            <a:pPr>
              <a:lnSpc>
                <a:spcPct val="150000"/>
              </a:lnSpc>
              <a:spcBef>
                <a:spcPts val="0"/>
              </a:spcBef>
              <a:defRPr/>
            </a:pPr>
            <a:r>
              <a:rPr lang="en-US" altLang="zh-CN" dirty="0">
                <a:solidFill>
                  <a:schemeClr val="tx2"/>
                </a:solidFill>
              </a:rPr>
              <a:t>    6. </a:t>
            </a:r>
            <a:r>
              <a:rPr lang="zh-CN" altLang="zh-CN" dirty="0">
                <a:solidFill>
                  <a:schemeClr val="tx2"/>
                </a:solidFill>
              </a:rPr>
              <a:t>经具有资质的中介机构出具的企业近三个会计年度研究开发费用和近一个会计年度高新技术产品（服务）收入专项审计或鉴证报告，并附</a:t>
            </a:r>
            <a:r>
              <a:rPr lang="zh-CN" altLang="zh-CN" dirty="0">
                <a:solidFill>
                  <a:srgbClr val="FF0000"/>
                </a:solidFill>
              </a:rPr>
              <a:t>研究开发活动说明材料</a:t>
            </a:r>
            <a:r>
              <a:rPr lang="zh-CN" altLang="zh-CN" dirty="0">
                <a:solidFill>
                  <a:schemeClr val="tx2"/>
                </a:solidFill>
              </a:rPr>
              <a:t>；</a:t>
            </a:r>
            <a:r>
              <a:rPr lang="en-US" altLang="zh-CN" dirty="0">
                <a:solidFill>
                  <a:schemeClr val="tx2"/>
                </a:solidFill>
              </a:rPr>
              <a:t> </a:t>
            </a:r>
            <a:endParaRPr lang="zh-CN" altLang="zh-CN" dirty="0">
              <a:solidFill>
                <a:schemeClr val="tx2"/>
              </a:solidFill>
            </a:endParaRPr>
          </a:p>
          <a:p>
            <a:pPr>
              <a:lnSpc>
                <a:spcPct val="150000"/>
              </a:lnSpc>
              <a:spcBef>
                <a:spcPts val="0"/>
              </a:spcBef>
              <a:defRPr/>
            </a:pPr>
            <a:r>
              <a:rPr lang="en-US" altLang="zh-CN" dirty="0">
                <a:solidFill>
                  <a:schemeClr val="tx2"/>
                </a:solidFill>
              </a:rPr>
              <a:t>    7. </a:t>
            </a:r>
            <a:r>
              <a:rPr lang="zh-CN" altLang="zh-CN" dirty="0">
                <a:solidFill>
                  <a:schemeClr val="tx2"/>
                </a:solidFill>
              </a:rPr>
              <a:t>经具有资质的中介机构鉴证的企业近三个会计年度的财务会计报告（包括会计报表、会计报表附注和</a:t>
            </a:r>
            <a:r>
              <a:rPr lang="zh-CN" altLang="zh-CN" dirty="0">
                <a:solidFill>
                  <a:srgbClr val="FF0000"/>
                </a:solidFill>
              </a:rPr>
              <a:t>财务情况说明书</a:t>
            </a:r>
            <a:r>
              <a:rPr lang="zh-CN" altLang="zh-CN" dirty="0">
                <a:solidFill>
                  <a:schemeClr val="tx2"/>
                </a:solidFill>
              </a:rPr>
              <a:t>）；</a:t>
            </a:r>
            <a:r>
              <a:rPr lang="en-US" altLang="zh-CN" dirty="0">
                <a:solidFill>
                  <a:schemeClr val="tx2"/>
                </a:solidFill>
              </a:rPr>
              <a:t> </a:t>
            </a:r>
            <a:endParaRPr lang="zh-CN" altLang="zh-CN" dirty="0">
              <a:solidFill>
                <a:schemeClr val="tx2"/>
              </a:solidFill>
            </a:endParaRPr>
          </a:p>
          <a:p>
            <a:pPr>
              <a:lnSpc>
                <a:spcPct val="150000"/>
              </a:lnSpc>
              <a:spcBef>
                <a:spcPts val="0"/>
              </a:spcBef>
              <a:defRPr/>
            </a:pPr>
            <a:r>
              <a:rPr lang="en-US" altLang="zh-CN" dirty="0">
                <a:solidFill>
                  <a:schemeClr val="tx2"/>
                </a:solidFill>
              </a:rPr>
              <a:t>   8. </a:t>
            </a:r>
            <a:r>
              <a:rPr lang="zh-CN" altLang="zh-CN" dirty="0">
                <a:solidFill>
                  <a:srgbClr val="FF0000"/>
                </a:solidFill>
              </a:rPr>
              <a:t>近三个会计年度企业所得税年度纳税申报表</a:t>
            </a:r>
            <a:r>
              <a:rPr lang="zh-CN" altLang="zh-CN" dirty="0">
                <a:solidFill>
                  <a:schemeClr val="tx2"/>
                </a:solidFill>
              </a:rPr>
              <a:t>。</a:t>
            </a:r>
            <a:endParaRPr lang="zh-CN" altLang="en-US" dirty="0"/>
          </a:p>
        </p:txBody>
      </p:sp>
    </p:spTree>
    <p:extLst>
      <p:ext uri="{BB962C8B-B14F-4D97-AF65-F5344CB8AC3E}">
        <p14:creationId xmlns="" xmlns:p14="http://schemas.microsoft.com/office/powerpoint/2010/main" val="56627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762000"/>
          </a:xfrm>
        </p:spPr>
        <p:txBody>
          <a:bodyPr>
            <a:normAutofit/>
          </a:bodyPr>
          <a:lstStyle/>
          <a:p>
            <a:r>
              <a:rPr lang="zh-CN" altLang="en-US" sz="3200" dirty="0"/>
              <a:t>填写高新技术企业认定申请书要注意的</a:t>
            </a:r>
            <a:r>
              <a:rPr lang="zh-CN" altLang="en-US" sz="3200" dirty="0" smtClean="0"/>
              <a:t>问题</a:t>
            </a:r>
            <a:endParaRPr lang="zh-CN" altLang="en-US" sz="3200" dirty="0"/>
          </a:p>
        </p:txBody>
      </p:sp>
      <p:sp>
        <p:nvSpPr>
          <p:cNvPr id="3" name="内容占位符 2"/>
          <p:cNvSpPr>
            <a:spLocks noGrp="1"/>
          </p:cNvSpPr>
          <p:nvPr>
            <p:ph idx="1"/>
          </p:nvPr>
        </p:nvSpPr>
        <p:spPr>
          <a:xfrm>
            <a:off x="677334" y="1583647"/>
            <a:ext cx="8596668" cy="3880773"/>
          </a:xfrm>
        </p:spPr>
        <p:txBody>
          <a:bodyPr>
            <a:normAutofit/>
          </a:bodyPr>
          <a:lstStyle/>
          <a:p>
            <a:pPr>
              <a:lnSpc>
                <a:spcPct val="150000"/>
              </a:lnSpc>
              <a:spcBef>
                <a:spcPts val="0"/>
              </a:spcBef>
              <a:defRPr/>
            </a:pPr>
            <a:r>
              <a:rPr lang="en-US" altLang="zh-CN" sz="2400" dirty="0" smtClean="0">
                <a:solidFill>
                  <a:schemeClr val="tx2"/>
                </a:solidFill>
                <a:latin typeface="黑体" panose="02010609060101010101" pitchFamily="49" charset="-122"/>
                <a:ea typeface="黑体" panose="02010609060101010101" pitchFamily="49" charset="-122"/>
              </a:rPr>
              <a:t>    1</a:t>
            </a:r>
            <a:r>
              <a:rPr lang="zh-CN" altLang="zh-CN" sz="2400" dirty="0">
                <a:solidFill>
                  <a:schemeClr val="tx2"/>
                </a:solidFill>
                <a:latin typeface="黑体" panose="02010609060101010101" pitchFamily="49" charset="-122"/>
                <a:ea typeface="黑体" panose="02010609060101010101" pitchFamily="49" charset="-122"/>
              </a:rPr>
              <a:t>、如实填报。要求文字简洁，数据准确、详实。</a:t>
            </a:r>
          </a:p>
          <a:p>
            <a:pPr>
              <a:lnSpc>
                <a:spcPct val="150000"/>
              </a:lnSpc>
              <a:spcBef>
                <a:spcPts val="0"/>
              </a:spcBef>
              <a:defRPr/>
            </a:pPr>
            <a:r>
              <a:rPr lang="en-US" altLang="zh-CN" sz="2400" dirty="0">
                <a:solidFill>
                  <a:schemeClr val="tx2"/>
                </a:solidFill>
                <a:latin typeface="黑体" panose="02010609060101010101" pitchFamily="49" charset="-122"/>
                <a:ea typeface="黑体" panose="02010609060101010101" pitchFamily="49" charset="-122"/>
              </a:rPr>
              <a:t>    2</a:t>
            </a:r>
            <a:r>
              <a:rPr lang="zh-CN" altLang="zh-CN" sz="2400" dirty="0">
                <a:solidFill>
                  <a:schemeClr val="tx2"/>
                </a:solidFill>
                <a:latin typeface="黑体" panose="02010609060101010101" pitchFamily="49" charset="-122"/>
                <a:ea typeface="黑体" panose="02010609060101010101" pitchFamily="49" charset="-122"/>
              </a:rPr>
              <a:t>、各栏目不得空缺，无内容填写</a:t>
            </a:r>
            <a:r>
              <a:rPr lang="en-US" altLang="zh-CN" sz="2400" dirty="0">
                <a:solidFill>
                  <a:schemeClr val="tx2"/>
                </a:solidFill>
                <a:latin typeface="黑体" panose="02010609060101010101" pitchFamily="49" charset="-122"/>
                <a:ea typeface="黑体" panose="02010609060101010101" pitchFamily="49" charset="-122"/>
              </a:rPr>
              <a:t> “0”</a:t>
            </a:r>
            <a:r>
              <a:rPr lang="zh-CN" altLang="zh-CN" sz="2400" dirty="0">
                <a:solidFill>
                  <a:schemeClr val="tx2"/>
                </a:solidFill>
                <a:latin typeface="黑体" panose="02010609060101010101" pitchFamily="49" charset="-122"/>
                <a:ea typeface="黑体" panose="02010609060101010101" pitchFamily="49" charset="-122"/>
              </a:rPr>
              <a:t>；数据有小数时，保留小数点后</a:t>
            </a:r>
            <a:r>
              <a:rPr lang="en-US" altLang="zh-CN" sz="2400" dirty="0">
                <a:solidFill>
                  <a:schemeClr val="tx2"/>
                </a:solidFill>
                <a:latin typeface="黑体" panose="02010609060101010101" pitchFamily="49" charset="-122"/>
                <a:ea typeface="黑体" panose="02010609060101010101" pitchFamily="49" charset="-122"/>
              </a:rPr>
              <a:t>2</a:t>
            </a:r>
            <a:r>
              <a:rPr lang="zh-CN" altLang="zh-CN" sz="2400" dirty="0">
                <a:solidFill>
                  <a:schemeClr val="tx2"/>
                </a:solidFill>
                <a:latin typeface="黑体" panose="02010609060101010101" pitchFamily="49" charset="-122"/>
                <a:ea typeface="黑体" panose="02010609060101010101" pitchFamily="49" charset="-122"/>
              </a:rPr>
              <a:t>位。</a:t>
            </a:r>
          </a:p>
          <a:p>
            <a:pPr>
              <a:lnSpc>
                <a:spcPct val="150000"/>
              </a:lnSpc>
              <a:spcBef>
                <a:spcPts val="0"/>
              </a:spcBef>
              <a:defRPr/>
            </a:pPr>
            <a:r>
              <a:rPr lang="en-US" altLang="zh-CN" sz="2400" dirty="0">
                <a:solidFill>
                  <a:schemeClr val="tx2"/>
                </a:solidFill>
                <a:latin typeface="黑体" panose="02010609060101010101" pitchFamily="49" charset="-122"/>
                <a:ea typeface="黑体" panose="02010609060101010101" pitchFamily="49" charset="-122"/>
              </a:rPr>
              <a:t>    3</a:t>
            </a:r>
            <a:r>
              <a:rPr lang="zh-CN" altLang="zh-CN" sz="2400" dirty="0">
                <a:solidFill>
                  <a:schemeClr val="tx2"/>
                </a:solidFill>
                <a:latin typeface="黑体" panose="02010609060101010101" pitchFamily="49" charset="-122"/>
                <a:ea typeface="黑体" panose="02010609060101010101" pitchFamily="49" charset="-122"/>
              </a:rPr>
              <a:t>、</a:t>
            </a:r>
            <a:r>
              <a:rPr lang="en-US" altLang="zh-CN" sz="2400" dirty="0">
                <a:solidFill>
                  <a:schemeClr val="tx2"/>
                </a:solidFill>
                <a:latin typeface="黑体" panose="02010609060101010101" pitchFamily="49" charset="-122"/>
                <a:ea typeface="黑体" panose="02010609060101010101" pitchFamily="49" charset="-122"/>
              </a:rPr>
              <a:t>IP</a:t>
            </a:r>
            <a:r>
              <a:rPr lang="zh-CN" altLang="zh-CN" sz="2400" dirty="0">
                <a:solidFill>
                  <a:schemeClr val="tx2"/>
                </a:solidFill>
                <a:latin typeface="黑体" panose="02010609060101010101" pitchFamily="49" charset="-122"/>
                <a:ea typeface="黑体" panose="02010609060101010101" pitchFamily="49" charset="-122"/>
              </a:rPr>
              <a:t>代表知识产权编号；</a:t>
            </a:r>
            <a:r>
              <a:rPr lang="en-US" altLang="zh-CN" sz="2400" dirty="0">
                <a:solidFill>
                  <a:schemeClr val="tx2"/>
                </a:solidFill>
                <a:latin typeface="黑体" panose="02010609060101010101" pitchFamily="49" charset="-122"/>
                <a:ea typeface="黑体" panose="02010609060101010101" pitchFamily="49" charset="-122"/>
              </a:rPr>
              <a:t>RD</a:t>
            </a:r>
            <a:r>
              <a:rPr lang="zh-CN" altLang="zh-CN" sz="2400" dirty="0">
                <a:solidFill>
                  <a:schemeClr val="tx2"/>
                </a:solidFill>
                <a:latin typeface="黑体" panose="02010609060101010101" pitchFamily="49" charset="-122"/>
                <a:ea typeface="黑体" panose="02010609060101010101" pitchFamily="49" charset="-122"/>
              </a:rPr>
              <a:t>代表研究开发活动编号；</a:t>
            </a:r>
            <a:r>
              <a:rPr lang="en-US" altLang="zh-CN" sz="2400" dirty="0">
                <a:solidFill>
                  <a:schemeClr val="tx2"/>
                </a:solidFill>
                <a:latin typeface="黑体" panose="02010609060101010101" pitchFamily="49" charset="-122"/>
                <a:ea typeface="黑体" panose="02010609060101010101" pitchFamily="49" charset="-122"/>
              </a:rPr>
              <a:t>PS</a:t>
            </a:r>
            <a:r>
              <a:rPr lang="zh-CN" altLang="zh-CN" sz="2400" dirty="0">
                <a:solidFill>
                  <a:schemeClr val="tx2"/>
                </a:solidFill>
                <a:latin typeface="黑体" panose="02010609060101010101" pitchFamily="49" charset="-122"/>
                <a:ea typeface="黑体" panose="02010609060101010101" pitchFamily="49" charset="-122"/>
              </a:rPr>
              <a:t>代表高新技术产品（服务）编号。</a:t>
            </a:r>
            <a:r>
              <a:rPr lang="en-US" altLang="zh-CN" sz="2400" dirty="0">
                <a:solidFill>
                  <a:schemeClr val="tx2"/>
                </a:solidFill>
                <a:latin typeface="黑体" panose="02010609060101010101" pitchFamily="49" charset="-122"/>
                <a:ea typeface="黑体" panose="02010609060101010101" pitchFamily="49" charset="-122"/>
              </a:rPr>
              <a:t>IP</a:t>
            </a:r>
            <a:r>
              <a:rPr lang="zh-CN" altLang="zh-CN" sz="2400" dirty="0">
                <a:solidFill>
                  <a:schemeClr val="tx2"/>
                </a:solidFill>
                <a:latin typeface="黑体" panose="02010609060101010101" pitchFamily="49" charset="-122"/>
                <a:ea typeface="黑体" panose="02010609060101010101" pitchFamily="49" charset="-122"/>
              </a:rPr>
              <a:t>、</a:t>
            </a:r>
            <a:r>
              <a:rPr lang="en-US" altLang="zh-CN" sz="2400" dirty="0">
                <a:solidFill>
                  <a:schemeClr val="tx2"/>
                </a:solidFill>
                <a:latin typeface="黑体" panose="02010609060101010101" pitchFamily="49" charset="-122"/>
                <a:ea typeface="黑体" panose="02010609060101010101" pitchFamily="49" charset="-122"/>
              </a:rPr>
              <a:t>RD</a:t>
            </a:r>
            <a:r>
              <a:rPr lang="zh-CN" altLang="zh-CN" sz="2400" dirty="0">
                <a:solidFill>
                  <a:schemeClr val="tx2"/>
                </a:solidFill>
                <a:latin typeface="黑体" panose="02010609060101010101" pitchFamily="49" charset="-122"/>
                <a:ea typeface="黑体" panose="02010609060101010101" pitchFamily="49" charset="-122"/>
              </a:rPr>
              <a:t>、</a:t>
            </a:r>
            <a:r>
              <a:rPr lang="en-US" altLang="zh-CN" sz="2400" dirty="0">
                <a:solidFill>
                  <a:schemeClr val="tx2"/>
                </a:solidFill>
                <a:latin typeface="黑体" panose="02010609060101010101" pitchFamily="49" charset="-122"/>
                <a:ea typeface="黑体" panose="02010609060101010101" pitchFamily="49" charset="-122"/>
              </a:rPr>
              <a:t>PS</a:t>
            </a:r>
            <a:r>
              <a:rPr lang="zh-CN" altLang="zh-CN" sz="2400" dirty="0">
                <a:solidFill>
                  <a:schemeClr val="tx2"/>
                </a:solidFill>
                <a:latin typeface="黑体" panose="02010609060101010101" pitchFamily="49" charset="-122"/>
                <a:ea typeface="黑体" panose="02010609060101010101" pitchFamily="49" charset="-122"/>
              </a:rPr>
              <a:t>后取两位数（</a:t>
            </a:r>
            <a:r>
              <a:rPr lang="en-US" altLang="zh-CN" sz="2400" dirty="0">
                <a:solidFill>
                  <a:schemeClr val="tx2"/>
                </a:solidFill>
                <a:latin typeface="黑体" panose="02010609060101010101" pitchFamily="49" charset="-122"/>
                <a:ea typeface="黑体" panose="02010609060101010101" pitchFamily="49" charset="-122"/>
              </a:rPr>
              <a:t>01</a:t>
            </a:r>
            <a:r>
              <a:rPr lang="zh-CN" altLang="zh-CN" sz="2400" dirty="0">
                <a:solidFill>
                  <a:schemeClr val="tx2"/>
                </a:solidFill>
                <a:latin typeface="黑体" panose="02010609060101010101" pitchFamily="49" charset="-122"/>
                <a:ea typeface="黑体" panose="02010609060101010101" pitchFamily="49" charset="-122"/>
              </a:rPr>
              <a:t>、</a:t>
            </a:r>
            <a:r>
              <a:rPr lang="en-US" altLang="zh-CN" sz="2400" dirty="0">
                <a:solidFill>
                  <a:schemeClr val="tx2"/>
                </a:solidFill>
                <a:latin typeface="黑体" panose="02010609060101010101" pitchFamily="49" charset="-122"/>
                <a:ea typeface="黑体" panose="02010609060101010101" pitchFamily="49" charset="-122"/>
              </a:rPr>
              <a:t>02</a:t>
            </a:r>
            <a:r>
              <a:rPr lang="zh-CN" altLang="zh-CN" sz="2400" dirty="0">
                <a:solidFill>
                  <a:schemeClr val="tx2"/>
                </a:solidFill>
                <a:latin typeface="黑体" panose="02010609060101010101" pitchFamily="49" charset="-122"/>
                <a:ea typeface="黑体" panose="02010609060101010101" pitchFamily="49" charset="-122"/>
              </a:rPr>
              <a:t>、</a:t>
            </a:r>
            <a:r>
              <a:rPr lang="en-US" altLang="zh-CN" sz="2400" dirty="0">
                <a:solidFill>
                  <a:schemeClr val="tx2"/>
                </a:solidFill>
                <a:latin typeface="黑体" panose="02010609060101010101" pitchFamily="49" charset="-122"/>
                <a:ea typeface="黑体" panose="02010609060101010101" pitchFamily="49" charset="-122"/>
              </a:rPr>
              <a:t>……</a:t>
            </a:r>
            <a:r>
              <a:rPr lang="zh-CN" altLang="zh-CN" sz="2400" dirty="0">
                <a:solidFill>
                  <a:schemeClr val="tx2"/>
                </a:solidFill>
                <a:latin typeface="黑体" panose="02010609060101010101" pitchFamily="49" charset="-122"/>
                <a:ea typeface="黑体" panose="02010609060101010101" pitchFamily="49" charset="-122"/>
              </a:rPr>
              <a:t>）。</a:t>
            </a:r>
          </a:p>
          <a:p>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202252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696686"/>
          </a:xfrm>
        </p:spPr>
        <p:txBody>
          <a:bodyPr>
            <a:normAutofit fontScale="90000"/>
          </a:bodyPr>
          <a:lstStyle/>
          <a:p>
            <a:r>
              <a:rPr lang="zh-CN" altLang="en-US" dirty="0"/>
              <a:t>高新技术企业每年如何做好年报</a:t>
            </a:r>
            <a:br>
              <a:rPr lang="zh-CN" altLang="en-US" dirty="0"/>
            </a:br>
            <a:endParaRPr lang="zh-CN" altLang="en-US" dirty="0"/>
          </a:p>
        </p:txBody>
      </p:sp>
      <p:sp>
        <p:nvSpPr>
          <p:cNvPr id="3" name="内容占位符 2"/>
          <p:cNvSpPr>
            <a:spLocks noGrp="1"/>
          </p:cNvSpPr>
          <p:nvPr>
            <p:ph idx="1"/>
          </p:nvPr>
        </p:nvSpPr>
        <p:spPr>
          <a:xfrm>
            <a:off x="677334" y="1518332"/>
            <a:ext cx="8596668" cy="3880773"/>
          </a:xfrm>
        </p:spPr>
        <p:txBody>
          <a:bodyPr>
            <a:normAutofit/>
          </a:bodyPr>
          <a:lstStyle/>
          <a:p>
            <a:pPr>
              <a:lnSpc>
                <a:spcPct val="150000"/>
              </a:lnSpc>
              <a:spcBef>
                <a:spcPts val="0"/>
              </a:spcBef>
              <a:defRPr/>
            </a:pPr>
            <a:r>
              <a:rPr lang="en-US" altLang="zh-CN" sz="2400" dirty="0" smtClean="0">
                <a:solidFill>
                  <a:schemeClr val="tx2"/>
                </a:solidFill>
                <a:latin typeface="黑体" panose="02010609060101010101" pitchFamily="49" charset="-122"/>
                <a:ea typeface="黑体" panose="02010609060101010101" pitchFamily="49" charset="-122"/>
              </a:rPr>
              <a:t>    1</a:t>
            </a:r>
            <a:r>
              <a:rPr lang="zh-CN" altLang="zh-CN" sz="2400" dirty="0">
                <a:solidFill>
                  <a:schemeClr val="tx2"/>
                </a:solidFill>
                <a:latin typeface="黑体" panose="02010609060101010101" pitchFamily="49" charset="-122"/>
                <a:ea typeface="黑体" panose="02010609060101010101" pitchFamily="49" charset="-122"/>
              </a:rPr>
              <a:t>、填报时间。每年</a:t>
            </a:r>
            <a:r>
              <a:rPr lang="en-US" altLang="zh-CN" sz="2400" dirty="0">
                <a:solidFill>
                  <a:schemeClr val="tx2"/>
                </a:solidFill>
                <a:latin typeface="黑体" panose="02010609060101010101" pitchFamily="49" charset="-122"/>
                <a:ea typeface="黑体" panose="02010609060101010101" pitchFamily="49" charset="-122"/>
              </a:rPr>
              <a:t>5</a:t>
            </a:r>
            <a:r>
              <a:rPr lang="zh-CN" altLang="zh-CN" sz="2400" dirty="0">
                <a:solidFill>
                  <a:schemeClr val="tx2"/>
                </a:solidFill>
                <a:latin typeface="黑体" panose="02010609060101010101" pitchFamily="49" charset="-122"/>
                <a:ea typeface="黑体" panose="02010609060101010101" pitchFamily="49" charset="-122"/>
              </a:rPr>
              <a:t>月</a:t>
            </a:r>
            <a:r>
              <a:rPr lang="en-US" altLang="zh-CN" sz="2400" dirty="0">
                <a:solidFill>
                  <a:schemeClr val="tx2"/>
                </a:solidFill>
                <a:latin typeface="黑体" panose="02010609060101010101" pitchFamily="49" charset="-122"/>
                <a:ea typeface="黑体" panose="02010609060101010101" pitchFamily="49" charset="-122"/>
              </a:rPr>
              <a:t>31</a:t>
            </a:r>
            <a:r>
              <a:rPr lang="zh-CN" altLang="zh-CN" sz="2400" dirty="0">
                <a:solidFill>
                  <a:schemeClr val="tx2"/>
                </a:solidFill>
                <a:latin typeface="黑体" panose="02010609060101010101" pitchFamily="49" charset="-122"/>
                <a:ea typeface="黑体" panose="02010609060101010101" pitchFamily="49" charset="-122"/>
              </a:rPr>
              <a:t>日前，与企业所得税汇算清缴时间一致。直接在高新技术企业认定工作网上报。</a:t>
            </a:r>
            <a:r>
              <a:rPr lang="en-US" altLang="zh-CN" sz="2400" dirty="0">
                <a:solidFill>
                  <a:schemeClr val="tx2"/>
                </a:solidFill>
                <a:latin typeface="黑体" panose="02010609060101010101" pitchFamily="49" charset="-122"/>
                <a:ea typeface="黑体" panose="02010609060101010101" pitchFamily="49" charset="-122"/>
              </a:rPr>
              <a:t> </a:t>
            </a:r>
            <a:endParaRPr lang="zh-CN" altLang="zh-CN" sz="2400" dirty="0">
              <a:solidFill>
                <a:schemeClr val="tx2"/>
              </a:solidFill>
              <a:latin typeface="黑体" panose="02010609060101010101" pitchFamily="49" charset="-122"/>
              <a:ea typeface="黑体" panose="02010609060101010101" pitchFamily="49" charset="-122"/>
            </a:endParaRPr>
          </a:p>
          <a:p>
            <a:pPr>
              <a:lnSpc>
                <a:spcPct val="150000"/>
              </a:lnSpc>
              <a:spcBef>
                <a:spcPts val="0"/>
              </a:spcBef>
              <a:defRPr/>
            </a:pPr>
            <a:r>
              <a:rPr lang="en-US" altLang="zh-CN" sz="2400" dirty="0">
                <a:solidFill>
                  <a:schemeClr val="tx2"/>
                </a:solidFill>
                <a:latin typeface="黑体" panose="02010609060101010101" pitchFamily="49" charset="-122"/>
                <a:ea typeface="黑体" panose="02010609060101010101" pitchFamily="49" charset="-122"/>
              </a:rPr>
              <a:t>    2</a:t>
            </a:r>
            <a:r>
              <a:rPr lang="zh-CN" altLang="zh-CN" sz="2400" dirty="0">
                <a:solidFill>
                  <a:schemeClr val="tx2"/>
                </a:solidFill>
                <a:latin typeface="黑体" panose="02010609060101010101" pitchFamily="49" charset="-122"/>
                <a:ea typeface="黑体" panose="02010609060101010101" pitchFamily="49" charset="-122"/>
              </a:rPr>
              <a:t>、填报依据。在填写年度发展情况报表时，知识产权填报上年度授权已经获得专利证书的；科技人员填报上年度</a:t>
            </a:r>
            <a:r>
              <a:rPr lang="en-US" altLang="zh-CN" sz="2400" dirty="0">
                <a:solidFill>
                  <a:schemeClr val="tx2"/>
                </a:solidFill>
                <a:latin typeface="黑体" panose="02010609060101010101" pitchFamily="49" charset="-122"/>
                <a:ea typeface="黑体" panose="02010609060101010101" pitchFamily="49" charset="-122"/>
              </a:rPr>
              <a:t>12</a:t>
            </a:r>
            <a:r>
              <a:rPr lang="zh-CN" altLang="zh-CN" sz="2400" dirty="0">
                <a:solidFill>
                  <a:schemeClr val="tx2"/>
                </a:solidFill>
                <a:latin typeface="黑体" panose="02010609060101010101" pitchFamily="49" charset="-122"/>
                <a:ea typeface="黑体" panose="02010609060101010101" pitchFamily="49" charset="-122"/>
              </a:rPr>
              <a:t>个月平均的</a:t>
            </a:r>
            <a:r>
              <a:rPr lang="zh-CN" altLang="en-US" sz="2400" dirty="0">
                <a:solidFill>
                  <a:schemeClr val="tx2"/>
                </a:solidFill>
                <a:latin typeface="黑体" panose="02010609060101010101" pitchFamily="49" charset="-122"/>
                <a:ea typeface="黑体" panose="02010609060101010101" pitchFamily="49" charset="-122"/>
              </a:rPr>
              <a:t>研发</a:t>
            </a:r>
            <a:r>
              <a:rPr lang="zh-CN" altLang="zh-CN" sz="2400" dirty="0">
                <a:solidFill>
                  <a:schemeClr val="tx2"/>
                </a:solidFill>
                <a:latin typeface="黑体" panose="02010609060101010101" pitchFamily="49" charset="-122"/>
                <a:ea typeface="黑体" panose="02010609060101010101" pitchFamily="49" charset="-122"/>
              </a:rPr>
              <a:t>人员数；研发费用按加计扣除税务备案数</a:t>
            </a:r>
            <a:r>
              <a:rPr lang="zh-CN" altLang="en-US" sz="2400" dirty="0">
                <a:solidFill>
                  <a:schemeClr val="tx2"/>
                </a:solidFill>
                <a:latin typeface="黑体" panose="02010609060101010101" pitchFamily="49" charset="-122"/>
                <a:ea typeface="黑体" panose="02010609060101010101" pitchFamily="49" charset="-122"/>
              </a:rPr>
              <a:t>（或按</a:t>
            </a:r>
            <a:r>
              <a:rPr lang="en-US" altLang="zh-CN" sz="2400" dirty="0">
                <a:solidFill>
                  <a:schemeClr val="tx2"/>
                </a:solidFill>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工作指引</a:t>
            </a:r>
            <a:r>
              <a:rPr lang="en-US" altLang="zh-CN" sz="2400" dirty="0">
                <a:solidFill>
                  <a:schemeClr val="tx2"/>
                </a:solidFill>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归集数）</a:t>
            </a:r>
            <a:r>
              <a:rPr lang="zh-CN" altLang="zh-CN" sz="2400" dirty="0">
                <a:solidFill>
                  <a:schemeClr val="tx2"/>
                </a:solidFill>
                <a:latin typeface="黑体" panose="02010609060101010101" pitchFamily="49" charset="-122"/>
                <a:ea typeface="黑体" panose="02010609060101010101" pitchFamily="49" charset="-122"/>
              </a:rPr>
              <a:t>；经营收入按审计报告年检数。</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3339488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740229"/>
          </a:xfrm>
        </p:spPr>
        <p:txBody>
          <a:bodyPr/>
          <a:lstStyle/>
          <a:p>
            <a:r>
              <a:rPr lang="zh-CN" altLang="zh-CN" dirty="0">
                <a:solidFill>
                  <a:srgbClr val="FF0000"/>
                </a:solidFill>
                <a:latin typeface="+mn-ea"/>
              </a:rPr>
              <a:t>注意：</a:t>
            </a:r>
            <a:endParaRPr lang="zh-CN" altLang="en-US" dirty="0">
              <a:solidFill>
                <a:srgbClr val="FF0000"/>
              </a:solidFill>
            </a:endParaRPr>
          </a:p>
        </p:txBody>
      </p:sp>
      <p:sp>
        <p:nvSpPr>
          <p:cNvPr id="3" name="内容占位符 2"/>
          <p:cNvSpPr>
            <a:spLocks noGrp="1"/>
          </p:cNvSpPr>
          <p:nvPr>
            <p:ph idx="1"/>
          </p:nvPr>
        </p:nvSpPr>
        <p:spPr>
          <a:xfrm>
            <a:off x="677334" y="1349829"/>
            <a:ext cx="8596668" cy="3880773"/>
          </a:xfrm>
        </p:spPr>
        <p:txBody>
          <a:bodyPr>
            <a:normAutofit/>
          </a:bodyPr>
          <a:lstStyle/>
          <a:p>
            <a:pPr>
              <a:lnSpc>
                <a:spcPct val="150000"/>
              </a:lnSpc>
              <a:spcBef>
                <a:spcPts val="0"/>
              </a:spcBef>
              <a:defRPr/>
            </a:pPr>
            <a:r>
              <a:rPr lang="zh-CN" altLang="zh-CN" sz="2800" dirty="0" smtClean="0">
                <a:solidFill>
                  <a:schemeClr val="tx2"/>
                </a:solidFill>
                <a:latin typeface="黑体" panose="02010609060101010101" pitchFamily="49" charset="-122"/>
                <a:ea typeface="黑体" panose="02010609060101010101" pitchFamily="49" charset="-122"/>
              </a:rPr>
              <a:t>每年</a:t>
            </a:r>
            <a:r>
              <a:rPr lang="zh-CN" altLang="zh-CN" sz="2800" dirty="0">
                <a:solidFill>
                  <a:schemeClr val="tx2"/>
                </a:solidFill>
                <a:latin typeface="黑体" panose="02010609060101010101" pitchFamily="49" charset="-122"/>
                <a:ea typeface="黑体" panose="02010609060101010101" pitchFamily="49" charset="-122"/>
              </a:rPr>
              <a:t>填报上一年度的知识产权、科技人员、研发费用、经营收入等，要与高新技术企业认定时的统计口径相一致，要与《企业所得税年度纳税申报表》一致。</a:t>
            </a:r>
            <a:r>
              <a:rPr lang="en-US" altLang="zh-CN" sz="2800" dirty="0">
                <a:solidFill>
                  <a:schemeClr val="tx2"/>
                </a:solidFill>
                <a:latin typeface="黑体" panose="02010609060101010101" pitchFamily="49" charset="-122"/>
                <a:ea typeface="黑体" panose="02010609060101010101" pitchFamily="49" charset="-122"/>
              </a:rPr>
              <a:t> </a:t>
            </a:r>
            <a:endParaRPr lang="zh-CN" altLang="zh-CN" sz="2800" dirty="0">
              <a:solidFill>
                <a:schemeClr val="tx2"/>
              </a:solidFill>
              <a:latin typeface="黑体" panose="02010609060101010101" pitchFamily="49" charset="-122"/>
              <a:ea typeface="黑体" panose="02010609060101010101" pitchFamily="49" charset="-122"/>
            </a:endParaRPr>
          </a:p>
          <a:p>
            <a:pPr>
              <a:lnSpc>
                <a:spcPct val="150000"/>
              </a:lnSpc>
              <a:spcBef>
                <a:spcPts val="0"/>
              </a:spcBef>
              <a:defRPr/>
            </a:pPr>
            <a:r>
              <a:rPr lang="zh-CN" altLang="zh-CN" sz="2800" dirty="0">
                <a:solidFill>
                  <a:schemeClr val="tx2"/>
                </a:solidFill>
                <a:latin typeface="黑体" panose="02010609060101010101" pitchFamily="49" charset="-122"/>
                <a:ea typeface="黑体" panose="02010609060101010101" pitchFamily="49" charset="-122"/>
              </a:rPr>
              <a:t>累计两年不填报，直接取消高新技术企业资格。</a:t>
            </a:r>
          </a:p>
          <a:p>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2007437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664029"/>
          </a:xfrm>
        </p:spPr>
        <p:txBody>
          <a:bodyPr>
            <a:normAutofit/>
          </a:bodyPr>
          <a:lstStyle/>
          <a:p>
            <a:r>
              <a:rPr lang="zh-CN" altLang="en-US" sz="3200" dirty="0" smtClean="0"/>
              <a:t>高新技术</a:t>
            </a:r>
            <a:r>
              <a:rPr lang="zh-CN" altLang="en-US" sz="3200" dirty="0"/>
              <a:t>企业认定要高度重视的几个</a:t>
            </a:r>
            <a:r>
              <a:rPr lang="zh-CN" altLang="en-US" sz="3200" dirty="0" smtClean="0"/>
              <a:t>材料</a:t>
            </a:r>
            <a:endParaRPr lang="zh-CN" altLang="en-US" sz="3200" dirty="0"/>
          </a:p>
        </p:txBody>
      </p:sp>
      <p:sp>
        <p:nvSpPr>
          <p:cNvPr id="3" name="内容占位符 2"/>
          <p:cNvSpPr>
            <a:spLocks noGrp="1"/>
          </p:cNvSpPr>
          <p:nvPr>
            <p:ph idx="1"/>
          </p:nvPr>
        </p:nvSpPr>
        <p:spPr>
          <a:xfrm>
            <a:off x="753534" y="1453018"/>
            <a:ext cx="8596668" cy="3880773"/>
          </a:xfrm>
        </p:spPr>
        <p:txBody>
          <a:bodyPr>
            <a:noAutofit/>
          </a:bodyPr>
          <a:lstStyle/>
          <a:p>
            <a:pPr>
              <a:lnSpc>
                <a:spcPct val="150000"/>
              </a:lnSpc>
              <a:spcBef>
                <a:spcPts val="0"/>
              </a:spcBef>
              <a:defRPr/>
            </a:pPr>
            <a:r>
              <a:rPr lang="en-US" altLang="zh-CN" sz="2000" dirty="0" smtClean="0">
                <a:solidFill>
                  <a:schemeClr val="tx2"/>
                </a:solidFill>
                <a:latin typeface="+mn-ea"/>
              </a:rPr>
              <a:t>    1</a:t>
            </a:r>
            <a:r>
              <a:rPr lang="zh-CN" altLang="zh-CN" sz="2000" dirty="0">
                <a:solidFill>
                  <a:schemeClr val="tx2"/>
                </a:solidFill>
                <a:latin typeface="+mn-ea"/>
              </a:rPr>
              <a:t>、</a:t>
            </a:r>
            <a:r>
              <a:rPr lang="en-US" altLang="zh-CN" sz="2000" dirty="0">
                <a:solidFill>
                  <a:schemeClr val="tx2"/>
                </a:solidFill>
                <a:latin typeface="+mn-ea"/>
              </a:rPr>
              <a:t>RD</a:t>
            </a:r>
            <a:r>
              <a:rPr lang="zh-CN" altLang="zh-CN" sz="2000" dirty="0">
                <a:solidFill>
                  <a:schemeClr val="tx2"/>
                </a:solidFill>
                <a:latin typeface="+mn-ea"/>
              </a:rPr>
              <a:t>表、</a:t>
            </a:r>
            <a:r>
              <a:rPr lang="en-US" altLang="zh-CN" sz="2000" dirty="0">
                <a:solidFill>
                  <a:schemeClr val="tx2"/>
                </a:solidFill>
                <a:latin typeface="+mn-ea"/>
              </a:rPr>
              <a:t>PS</a:t>
            </a:r>
            <a:r>
              <a:rPr lang="zh-CN" altLang="zh-CN" sz="2000" dirty="0">
                <a:solidFill>
                  <a:schemeClr val="tx2"/>
                </a:solidFill>
                <a:latin typeface="+mn-ea"/>
              </a:rPr>
              <a:t>表、</a:t>
            </a:r>
            <a:r>
              <a:rPr lang="zh-CN" altLang="zh-CN" sz="2000" dirty="0">
                <a:solidFill>
                  <a:srgbClr val="FF0000"/>
                </a:solidFill>
                <a:latin typeface="+mn-ea"/>
              </a:rPr>
              <a:t>创新能力表</a:t>
            </a:r>
            <a:r>
              <a:rPr lang="zh-CN" altLang="zh-CN" sz="2000" dirty="0">
                <a:solidFill>
                  <a:schemeClr val="tx2"/>
                </a:solidFill>
                <a:latin typeface="+mn-ea"/>
              </a:rPr>
              <a:t>的填写</a:t>
            </a:r>
            <a:r>
              <a:rPr lang="zh-CN" altLang="zh-CN" sz="2000" dirty="0" smtClean="0">
                <a:solidFill>
                  <a:schemeClr val="tx2"/>
                </a:solidFill>
                <a:latin typeface="+mn-ea"/>
              </a:rPr>
              <a:t>；</a:t>
            </a:r>
            <a:endParaRPr lang="en-US" altLang="zh-CN" sz="2000" dirty="0" smtClean="0">
              <a:solidFill>
                <a:schemeClr val="tx2"/>
              </a:solidFill>
              <a:latin typeface="+mn-ea"/>
            </a:endParaRPr>
          </a:p>
          <a:p>
            <a:pPr>
              <a:lnSpc>
                <a:spcPct val="150000"/>
              </a:lnSpc>
              <a:spcBef>
                <a:spcPts val="0"/>
              </a:spcBef>
              <a:defRPr/>
            </a:pPr>
            <a:r>
              <a:rPr lang="en-US" altLang="zh-CN" sz="2000" dirty="0" smtClean="0">
                <a:solidFill>
                  <a:schemeClr val="tx2"/>
                </a:solidFill>
                <a:latin typeface="+mn-ea"/>
              </a:rPr>
              <a:t>    </a:t>
            </a:r>
            <a:r>
              <a:rPr lang="en-US" altLang="zh-CN" sz="2000" dirty="0">
                <a:solidFill>
                  <a:schemeClr val="tx2"/>
                </a:solidFill>
                <a:latin typeface="+mn-ea"/>
              </a:rPr>
              <a:t>2</a:t>
            </a:r>
            <a:r>
              <a:rPr lang="zh-CN" altLang="zh-CN" sz="2000" dirty="0">
                <a:solidFill>
                  <a:schemeClr val="tx2"/>
                </a:solidFill>
                <a:latin typeface="+mn-ea"/>
              </a:rPr>
              <a:t>、年度审计报告附的</a:t>
            </a:r>
            <a:r>
              <a:rPr lang="zh-CN" altLang="zh-CN" sz="2000" dirty="0">
                <a:solidFill>
                  <a:srgbClr val="FF0000"/>
                </a:solidFill>
                <a:latin typeface="+mn-ea"/>
              </a:rPr>
              <a:t>财务情况</a:t>
            </a:r>
            <a:r>
              <a:rPr lang="zh-CN" altLang="zh-CN" sz="2000" dirty="0" smtClean="0">
                <a:solidFill>
                  <a:srgbClr val="FF0000"/>
                </a:solidFill>
                <a:latin typeface="+mn-ea"/>
              </a:rPr>
              <a:t>说明书</a:t>
            </a:r>
            <a:endParaRPr lang="en-US" altLang="zh-CN" sz="2000" dirty="0" smtClean="0">
              <a:solidFill>
                <a:srgbClr val="FF0000"/>
              </a:solidFill>
              <a:latin typeface="+mn-ea"/>
            </a:endParaRPr>
          </a:p>
          <a:p>
            <a:pPr>
              <a:lnSpc>
                <a:spcPct val="150000"/>
              </a:lnSpc>
              <a:spcBef>
                <a:spcPts val="0"/>
              </a:spcBef>
              <a:defRPr/>
            </a:pPr>
            <a:r>
              <a:rPr lang="en-US" altLang="zh-CN" sz="2000" dirty="0" smtClean="0">
                <a:solidFill>
                  <a:schemeClr val="tx2"/>
                </a:solidFill>
                <a:latin typeface="+mn-ea"/>
              </a:rPr>
              <a:t>    </a:t>
            </a:r>
            <a:r>
              <a:rPr lang="en-US" altLang="zh-CN" sz="2000" dirty="0">
                <a:solidFill>
                  <a:schemeClr val="tx2"/>
                </a:solidFill>
                <a:latin typeface="+mn-ea"/>
              </a:rPr>
              <a:t>3</a:t>
            </a:r>
            <a:r>
              <a:rPr lang="zh-CN" altLang="zh-CN" sz="2000" dirty="0">
                <a:solidFill>
                  <a:schemeClr val="tx2"/>
                </a:solidFill>
                <a:latin typeface="+mn-ea"/>
              </a:rPr>
              <a:t>、知识产权项下的</a:t>
            </a:r>
            <a:r>
              <a:rPr lang="zh-CN" altLang="zh-CN" sz="2000" dirty="0">
                <a:solidFill>
                  <a:srgbClr val="FF0000"/>
                </a:solidFill>
                <a:latin typeface="+mn-ea"/>
              </a:rPr>
              <a:t>知识产权技术的先进程度和对主要产品（服务）发挥核心支持作用的说明</a:t>
            </a:r>
            <a:r>
              <a:rPr lang="zh-CN" altLang="zh-CN" sz="2000" dirty="0" smtClean="0">
                <a:solidFill>
                  <a:srgbClr val="FF0000"/>
                </a:solidFill>
                <a:latin typeface="+mn-ea"/>
              </a:rPr>
              <a:t>；</a:t>
            </a:r>
            <a:endParaRPr lang="en-US" altLang="zh-CN" sz="2000" dirty="0" smtClean="0">
              <a:solidFill>
                <a:srgbClr val="FF0000"/>
              </a:solidFill>
              <a:latin typeface="+mn-ea"/>
            </a:endParaRPr>
          </a:p>
          <a:p>
            <a:pPr>
              <a:lnSpc>
                <a:spcPct val="150000"/>
              </a:lnSpc>
              <a:spcBef>
                <a:spcPts val="0"/>
              </a:spcBef>
              <a:defRPr/>
            </a:pPr>
            <a:r>
              <a:rPr lang="en-US" altLang="zh-CN" sz="2000" dirty="0" smtClean="0">
                <a:solidFill>
                  <a:schemeClr val="tx2"/>
                </a:solidFill>
                <a:latin typeface="+mn-ea"/>
              </a:rPr>
              <a:t>    </a:t>
            </a:r>
            <a:r>
              <a:rPr lang="en-US" altLang="zh-CN" sz="2000" dirty="0">
                <a:solidFill>
                  <a:schemeClr val="tx2"/>
                </a:solidFill>
                <a:latin typeface="+mn-ea"/>
              </a:rPr>
              <a:t>4</a:t>
            </a:r>
            <a:r>
              <a:rPr lang="zh-CN" altLang="zh-CN" sz="2000" dirty="0">
                <a:solidFill>
                  <a:schemeClr val="tx2"/>
                </a:solidFill>
                <a:latin typeface="+mn-ea"/>
              </a:rPr>
              <a:t>、研发费审计报告附的</a:t>
            </a:r>
            <a:r>
              <a:rPr lang="zh-CN" altLang="zh-CN" sz="2000" dirty="0">
                <a:solidFill>
                  <a:srgbClr val="FF0000"/>
                </a:solidFill>
                <a:latin typeface="+mn-ea"/>
              </a:rPr>
              <a:t>研发项目书和研发项目绩效的说明</a:t>
            </a:r>
            <a:r>
              <a:rPr lang="zh-CN" altLang="zh-CN" sz="2000" dirty="0" smtClean="0">
                <a:solidFill>
                  <a:schemeClr val="tx2"/>
                </a:solidFill>
                <a:latin typeface="+mn-ea"/>
              </a:rPr>
              <a:t>；</a:t>
            </a:r>
            <a:endParaRPr lang="zh-CN" altLang="zh-CN" sz="2000" dirty="0">
              <a:solidFill>
                <a:srgbClr val="FFFF00"/>
              </a:solidFill>
              <a:latin typeface="+mn-ea"/>
            </a:endParaRPr>
          </a:p>
          <a:p>
            <a:pPr>
              <a:lnSpc>
                <a:spcPct val="150000"/>
              </a:lnSpc>
              <a:spcBef>
                <a:spcPts val="0"/>
              </a:spcBef>
              <a:defRPr/>
            </a:pPr>
            <a:r>
              <a:rPr lang="en-US" altLang="zh-CN" sz="2000" dirty="0">
                <a:solidFill>
                  <a:schemeClr val="tx2"/>
                </a:solidFill>
                <a:latin typeface="+mn-ea"/>
              </a:rPr>
              <a:t>    5</a:t>
            </a:r>
            <a:r>
              <a:rPr lang="zh-CN" altLang="zh-CN" sz="2000" dirty="0">
                <a:solidFill>
                  <a:schemeClr val="tx2"/>
                </a:solidFill>
                <a:latin typeface="+mn-ea"/>
              </a:rPr>
              <a:t>、科技成果转化数与</a:t>
            </a:r>
            <a:r>
              <a:rPr lang="en-US" altLang="zh-CN" sz="2000" dirty="0">
                <a:solidFill>
                  <a:schemeClr val="tx2"/>
                </a:solidFill>
                <a:latin typeface="+mn-ea"/>
              </a:rPr>
              <a:t>RD</a:t>
            </a:r>
            <a:r>
              <a:rPr lang="zh-CN" altLang="zh-CN" sz="2000" dirty="0">
                <a:solidFill>
                  <a:schemeClr val="tx2"/>
                </a:solidFill>
                <a:latin typeface="+mn-ea"/>
              </a:rPr>
              <a:t>表、</a:t>
            </a:r>
            <a:r>
              <a:rPr lang="en-US" altLang="zh-CN" sz="2000" dirty="0">
                <a:solidFill>
                  <a:schemeClr val="tx2"/>
                </a:solidFill>
                <a:latin typeface="+mn-ea"/>
              </a:rPr>
              <a:t>PS</a:t>
            </a:r>
            <a:r>
              <a:rPr lang="zh-CN" altLang="zh-CN" sz="2000" dirty="0">
                <a:solidFill>
                  <a:schemeClr val="tx2"/>
                </a:solidFill>
                <a:latin typeface="+mn-ea"/>
              </a:rPr>
              <a:t>表数的关系</a:t>
            </a:r>
            <a:r>
              <a:rPr lang="zh-CN" altLang="zh-CN" sz="2000" dirty="0" smtClean="0">
                <a:solidFill>
                  <a:schemeClr val="tx2"/>
                </a:solidFill>
                <a:latin typeface="+mn-ea"/>
              </a:rPr>
              <a:t>；</a:t>
            </a:r>
            <a:endParaRPr lang="en-US" altLang="zh-CN" sz="2000" dirty="0">
              <a:solidFill>
                <a:schemeClr val="tx2"/>
              </a:solidFill>
              <a:latin typeface="+mn-ea"/>
            </a:endParaRPr>
          </a:p>
          <a:p>
            <a:pPr>
              <a:lnSpc>
                <a:spcPct val="150000"/>
              </a:lnSpc>
              <a:spcBef>
                <a:spcPts val="0"/>
              </a:spcBef>
              <a:defRPr/>
            </a:pPr>
            <a:r>
              <a:rPr lang="en-US" altLang="zh-CN" sz="2000" dirty="0" smtClean="0">
                <a:solidFill>
                  <a:schemeClr val="tx2"/>
                </a:solidFill>
                <a:latin typeface="+mn-ea"/>
              </a:rPr>
              <a:t>    </a:t>
            </a:r>
            <a:r>
              <a:rPr lang="en-US" altLang="zh-CN" sz="2000" dirty="0">
                <a:solidFill>
                  <a:schemeClr val="tx2"/>
                </a:solidFill>
                <a:latin typeface="+mn-ea"/>
              </a:rPr>
              <a:t>6</a:t>
            </a:r>
            <a:r>
              <a:rPr lang="zh-CN" altLang="zh-CN" sz="2000" dirty="0">
                <a:solidFill>
                  <a:schemeClr val="tx2"/>
                </a:solidFill>
                <a:latin typeface="+mn-ea"/>
              </a:rPr>
              <a:t>、</a:t>
            </a:r>
            <a:r>
              <a:rPr lang="zh-CN" altLang="zh-CN" sz="2000" dirty="0">
                <a:solidFill>
                  <a:srgbClr val="FF0000"/>
                </a:solidFill>
                <a:latin typeface="+mn-ea"/>
              </a:rPr>
              <a:t>高新技术企业认定自评说明</a:t>
            </a:r>
            <a:r>
              <a:rPr lang="zh-CN" altLang="en-US" sz="2000" dirty="0">
                <a:solidFill>
                  <a:srgbClr val="FF0000"/>
                </a:solidFill>
                <a:latin typeface="+mn-ea"/>
              </a:rPr>
              <a:t>（对照</a:t>
            </a:r>
            <a:r>
              <a:rPr lang="en-US" altLang="zh-CN" sz="2000" dirty="0">
                <a:solidFill>
                  <a:srgbClr val="FF0000"/>
                </a:solidFill>
                <a:latin typeface="+mn-ea"/>
              </a:rPr>
              <a:t>8</a:t>
            </a:r>
            <a:r>
              <a:rPr lang="zh-CN" altLang="en-US" sz="2000" dirty="0">
                <a:solidFill>
                  <a:srgbClr val="FF0000"/>
                </a:solidFill>
                <a:latin typeface="+mn-ea"/>
              </a:rPr>
              <a:t>个条件一一作说明）</a:t>
            </a:r>
            <a:r>
              <a:rPr lang="zh-CN" altLang="zh-CN" sz="2000" dirty="0" smtClean="0">
                <a:solidFill>
                  <a:srgbClr val="FF0000"/>
                </a:solidFill>
                <a:latin typeface="+mn-ea"/>
              </a:rPr>
              <a:t>。</a:t>
            </a:r>
            <a:endParaRPr lang="en-US" altLang="zh-CN" sz="2000" dirty="0">
              <a:solidFill>
                <a:srgbClr val="FFFF00"/>
              </a:solidFill>
              <a:latin typeface="+mn-ea"/>
            </a:endParaRPr>
          </a:p>
          <a:p>
            <a:pPr>
              <a:lnSpc>
                <a:spcPct val="150000"/>
              </a:lnSpc>
              <a:spcBef>
                <a:spcPts val="0"/>
              </a:spcBef>
              <a:defRPr/>
            </a:pPr>
            <a:r>
              <a:rPr lang="en-US" altLang="zh-CN" sz="2000" dirty="0" smtClean="0">
                <a:latin typeface="+mn-ea"/>
              </a:rPr>
              <a:t>【</a:t>
            </a:r>
            <a:r>
              <a:rPr lang="zh-CN" altLang="en-US" sz="2000" dirty="0" smtClean="0">
                <a:latin typeface="+mn-ea"/>
              </a:rPr>
              <a:t>高</a:t>
            </a:r>
            <a:r>
              <a:rPr lang="zh-CN" altLang="en-US" sz="2000" dirty="0">
                <a:latin typeface="+mn-ea"/>
              </a:rPr>
              <a:t>企认定，省认定办收</a:t>
            </a:r>
            <a:r>
              <a:rPr lang="en-US" altLang="zh-CN" sz="2000" dirty="0">
                <a:latin typeface="+mn-ea"/>
              </a:rPr>
              <a:t>2</a:t>
            </a:r>
            <a:r>
              <a:rPr lang="zh-CN" altLang="en-US" sz="2000" dirty="0">
                <a:latin typeface="+mn-ea"/>
              </a:rPr>
              <a:t>本资料，一本原件（正本），一本复印件（副本）</a:t>
            </a:r>
            <a:r>
              <a:rPr lang="en-US" altLang="zh-CN" sz="2000" dirty="0" smtClean="0">
                <a:latin typeface="+mn-ea"/>
              </a:rPr>
              <a:t>】</a:t>
            </a:r>
            <a:endParaRPr lang="en-US" altLang="zh-CN" sz="2000" dirty="0">
              <a:latin typeface="+mn-ea"/>
            </a:endParaRPr>
          </a:p>
        </p:txBody>
      </p:sp>
    </p:spTree>
    <p:extLst>
      <p:ext uri="{BB962C8B-B14F-4D97-AF65-F5344CB8AC3E}">
        <p14:creationId xmlns="" xmlns:p14="http://schemas.microsoft.com/office/powerpoint/2010/main" val="1084948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600"/>
            <a:ext cx="8596668" cy="794657"/>
          </a:xfrm>
        </p:spPr>
        <p:txBody>
          <a:bodyPr/>
          <a:lstStyle/>
          <a:p>
            <a:r>
              <a:rPr lang="zh-CN" altLang="zh-CN" dirty="0"/>
              <a:t>四川省</a:t>
            </a:r>
            <a:r>
              <a:rPr lang="en-US" altLang="zh-CN" dirty="0"/>
              <a:t>2016</a:t>
            </a:r>
            <a:r>
              <a:rPr lang="zh-CN" altLang="zh-CN" dirty="0"/>
              <a:t>年高新技术企业认定材料要求</a:t>
            </a:r>
            <a:endParaRPr lang="zh-CN" altLang="en-US" dirty="0"/>
          </a:p>
        </p:txBody>
      </p:sp>
      <p:sp>
        <p:nvSpPr>
          <p:cNvPr id="3" name="内容占位符 2"/>
          <p:cNvSpPr>
            <a:spLocks noGrp="1"/>
          </p:cNvSpPr>
          <p:nvPr>
            <p:ph idx="1"/>
          </p:nvPr>
        </p:nvSpPr>
        <p:spPr>
          <a:xfrm>
            <a:off x="677334" y="1659846"/>
            <a:ext cx="8596668" cy="3880773"/>
          </a:xfrm>
        </p:spPr>
        <p:txBody>
          <a:bodyPr>
            <a:noAutofit/>
          </a:bodyPr>
          <a:lstStyle/>
          <a:p>
            <a:pPr>
              <a:defRPr/>
            </a:pPr>
            <a:r>
              <a:rPr lang="en-US" altLang="zh-CN" sz="2000" dirty="0">
                <a:latin typeface="黑体" panose="02010609060101010101" pitchFamily="49" charset="-122"/>
                <a:ea typeface="黑体" panose="02010609060101010101" pitchFamily="49" charset="-122"/>
              </a:rPr>
              <a:t>1.</a:t>
            </a:r>
            <a:r>
              <a:rPr lang="zh-CN" altLang="zh-CN" sz="2000" dirty="0">
                <a:latin typeface="黑体" panose="02010609060101010101" pitchFamily="49" charset="-122"/>
                <a:ea typeface="黑体" panose="02010609060101010101" pitchFamily="49" charset="-122"/>
              </a:rPr>
              <a:t>申请材料编制要求：</a:t>
            </a:r>
          </a:p>
          <a:p>
            <a:pPr>
              <a:defRPr/>
            </a:pPr>
            <a:r>
              <a:rPr lang="zh-CN" altLang="zh-CN"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1</a:t>
            </a:r>
            <a:r>
              <a:rPr lang="zh-CN" altLang="zh-CN" sz="2000" dirty="0">
                <a:latin typeface="黑体" panose="02010609060101010101" pitchFamily="49" charset="-122"/>
                <a:ea typeface="黑体" panose="02010609060101010101" pitchFamily="49" charset="-122"/>
              </a:rPr>
              <a:t>）若企业自身做《高新技术企业认定申报材料》，一定要事前认真研读《高新技术企业认定工作系统用户使用手册（企业用户版）》</a:t>
            </a:r>
          </a:p>
          <a:p>
            <a:pPr>
              <a:defRPr/>
            </a:pPr>
            <a:r>
              <a:rPr lang="zh-CN" altLang="zh-CN"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2</a:t>
            </a:r>
            <a:r>
              <a:rPr lang="zh-CN" altLang="zh-CN" sz="2000" dirty="0">
                <a:latin typeface="黑体" panose="02010609060101010101" pitchFamily="49" charset="-122"/>
                <a:ea typeface="黑体" panose="02010609060101010101" pitchFamily="49" charset="-122"/>
              </a:rPr>
              <a:t>）“高新技术企业认定管理工作网”填报认定机构审核通过后生成带水印的《高新技术企业认定申请书》，并与相关附件材料合订成册，各种附件材料分类置于申请书后面。</a:t>
            </a:r>
          </a:p>
          <a:p>
            <a:pPr>
              <a:defRPr/>
            </a:pPr>
            <a:r>
              <a:rPr lang="zh-CN" altLang="zh-CN"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3</a:t>
            </a:r>
            <a:r>
              <a:rPr lang="zh-CN" altLang="zh-CN" sz="2000" dirty="0">
                <a:latin typeface="黑体" panose="02010609060101010101" pitchFamily="49" charset="-122"/>
                <a:ea typeface="黑体" panose="02010609060101010101" pitchFamily="49" charset="-122"/>
              </a:rPr>
              <a:t>）所有纸质申报材料需按规定的顺序装订，逐页编制总页码，并在每份申报材料内提供材料总目录和相应的页码范围。</a:t>
            </a:r>
          </a:p>
          <a:p>
            <a:pPr>
              <a:defRPr/>
            </a:pPr>
            <a:r>
              <a:rPr lang="zh-CN" altLang="zh-CN"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4</a:t>
            </a:r>
            <a:r>
              <a:rPr lang="zh-CN" altLang="zh-CN" sz="2000" dirty="0">
                <a:latin typeface="黑体" panose="02010609060101010101" pitchFamily="49" charset="-122"/>
                <a:ea typeface="黑体" panose="02010609060101010101" pitchFamily="49" charset="-122"/>
              </a:rPr>
              <a:t>）纸质申报材料需胶装，至少做</a:t>
            </a:r>
            <a:r>
              <a:rPr lang="en-US" altLang="zh-CN" sz="2000" dirty="0">
                <a:latin typeface="黑体" panose="02010609060101010101" pitchFamily="49" charset="-122"/>
                <a:ea typeface="黑体" panose="02010609060101010101" pitchFamily="49" charset="-122"/>
              </a:rPr>
              <a:t>4</a:t>
            </a:r>
            <a:r>
              <a:rPr lang="zh-CN" altLang="zh-CN" sz="2000" dirty="0">
                <a:latin typeface="黑体" panose="02010609060101010101" pitchFamily="49" charset="-122"/>
                <a:ea typeface="黑体" panose="02010609060101010101" pitchFamily="49" charset="-122"/>
              </a:rPr>
              <a:t>本。上交省高企认定办公室</a:t>
            </a:r>
            <a:r>
              <a:rPr lang="en-US" altLang="zh-CN" sz="2000" dirty="0">
                <a:latin typeface="黑体" panose="02010609060101010101" pitchFamily="49" charset="-122"/>
                <a:ea typeface="黑体" panose="02010609060101010101" pitchFamily="49" charset="-122"/>
              </a:rPr>
              <a:t>2</a:t>
            </a:r>
            <a:r>
              <a:rPr lang="zh-CN" altLang="zh-CN" sz="2000" dirty="0">
                <a:latin typeface="黑体" panose="02010609060101010101" pitchFamily="49" charset="-122"/>
                <a:ea typeface="黑体" panose="02010609060101010101" pitchFamily="49" charset="-122"/>
              </a:rPr>
              <a:t>本（其中</a:t>
            </a:r>
            <a:r>
              <a:rPr lang="en-US" altLang="zh-CN" sz="2000" dirty="0">
                <a:latin typeface="黑体" panose="02010609060101010101" pitchFamily="49" charset="-122"/>
                <a:ea typeface="黑体" panose="02010609060101010101" pitchFamily="49" charset="-122"/>
              </a:rPr>
              <a:t>1</a:t>
            </a:r>
            <a:r>
              <a:rPr lang="zh-CN" altLang="zh-CN" sz="2000" dirty="0">
                <a:latin typeface="黑体" panose="02010609060101010101" pitchFamily="49" charset="-122"/>
                <a:ea typeface="黑体" panose="02010609060101010101" pitchFamily="49" charset="-122"/>
              </a:rPr>
              <a:t>本的</a:t>
            </a:r>
            <a:r>
              <a:rPr lang="en-US" altLang="zh-CN" sz="2000" dirty="0">
                <a:latin typeface="黑体" panose="02010609060101010101" pitchFamily="49" charset="-122"/>
                <a:ea typeface="黑体" panose="02010609060101010101" pitchFamily="49" charset="-122"/>
              </a:rPr>
              <a:t>4</a:t>
            </a:r>
            <a:r>
              <a:rPr lang="zh-CN" altLang="zh-CN" sz="2000" dirty="0">
                <a:latin typeface="黑体" panose="02010609060101010101" pitchFamily="49" charset="-122"/>
                <a:ea typeface="黑体" panose="02010609060101010101" pitchFamily="49" charset="-122"/>
              </a:rPr>
              <a:t>个专项审计报告必须是原件）；税务局</a:t>
            </a:r>
            <a:r>
              <a:rPr lang="en-US" altLang="zh-CN" sz="2000" dirty="0">
                <a:latin typeface="黑体" panose="02010609060101010101" pitchFamily="49" charset="-122"/>
                <a:ea typeface="黑体" panose="02010609060101010101" pitchFamily="49" charset="-122"/>
              </a:rPr>
              <a:t>1</a:t>
            </a:r>
            <a:r>
              <a:rPr lang="zh-CN" altLang="zh-CN" sz="2000" dirty="0">
                <a:latin typeface="黑体" panose="02010609060101010101" pitchFamily="49" charset="-122"/>
                <a:ea typeface="黑体" panose="02010609060101010101" pitchFamily="49" charset="-122"/>
              </a:rPr>
              <a:t>本；公司存档至少</a:t>
            </a:r>
            <a:r>
              <a:rPr lang="en-US" altLang="zh-CN" sz="2000" dirty="0">
                <a:latin typeface="黑体" panose="02010609060101010101" pitchFamily="49" charset="-122"/>
                <a:ea typeface="黑体" panose="02010609060101010101" pitchFamily="49" charset="-122"/>
              </a:rPr>
              <a:t>1</a:t>
            </a:r>
            <a:r>
              <a:rPr lang="zh-CN" altLang="zh-CN" sz="2000" dirty="0">
                <a:latin typeface="黑体" panose="02010609060101010101" pitchFamily="49" charset="-122"/>
                <a:ea typeface="黑体" panose="02010609060101010101" pitchFamily="49" charset="-122"/>
              </a:rPr>
              <a:t>本。</a:t>
            </a:r>
          </a:p>
          <a:p>
            <a:pPr>
              <a:defRPr/>
            </a:pPr>
            <a:r>
              <a:rPr lang="zh-CN" altLang="zh-CN"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5</a:t>
            </a:r>
            <a:r>
              <a:rPr lang="zh-CN" altLang="zh-CN" sz="2000" dirty="0">
                <a:latin typeface="黑体" panose="02010609060101010101" pitchFamily="49" charset="-122"/>
                <a:ea typeface="黑体" panose="02010609060101010101" pitchFamily="49" charset="-122"/>
              </a:rPr>
              <a:t>）纸质申报材料内容须与系统填报内容一致，否则无法进入评审程序。</a:t>
            </a:r>
          </a:p>
          <a:p>
            <a:endParaRPr lang="zh-CN" altLang="en-US" sz="20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189746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1278848"/>
            <a:ext cx="8596668" cy="3880773"/>
          </a:xfrm>
        </p:spPr>
        <p:txBody>
          <a:bodyPr>
            <a:normAutofit lnSpcReduction="10000"/>
          </a:bodyPr>
          <a:lstStyle/>
          <a:p>
            <a:pPr>
              <a:defRPr/>
            </a:pPr>
            <a:r>
              <a:rPr lang="en-US" altLang="zh-CN" sz="2400" dirty="0">
                <a:latin typeface="黑体" panose="02010609060101010101" pitchFamily="49" charset="-122"/>
                <a:ea typeface="黑体" panose="02010609060101010101" pitchFamily="49" charset="-122"/>
              </a:rPr>
              <a:t>2. </a:t>
            </a:r>
            <a:r>
              <a:rPr lang="zh-CN" altLang="zh-CN" sz="2400" dirty="0">
                <a:latin typeface="黑体" panose="02010609060101010101" pitchFamily="49" charset="-122"/>
                <a:ea typeface="黑体" panose="02010609060101010101" pitchFamily="49" charset="-122"/>
              </a:rPr>
              <a:t>纸质申报材料装订顺序：</a:t>
            </a: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）《高新技术企业认定申请书》（“高新技术企业认定管理工作网”上填报审核通过后打印并董事长签名，加盖企业公章）。</a:t>
            </a: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zh-CN" sz="2400" dirty="0">
                <a:latin typeface="黑体" panose="02010609060101010101" pitchFamily="49" charset="-122"/>
                <a:ea typeface="黑体" panose="02010609060101010101" pitchFamily="49" charset="-122"/>
              </a:rPr>
              <a:t>）证明企业依法成立的相关注册登记证件。</a:t>
            </a: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3</a:t>
            </a:r>
            <a:r>
              <a:rPr lang="zh-CN" altLang="zh-CN" sz="2400" dirty="0">
                <a:latin typeface="黑体" panose="02010609060101010101" pitchFamily="49" charset="-122"/>
                <a:ea typeface="黑体" panose="02010609060101010101" pitchFamily="49" charset="-122"/>
              </a:rPr>
              <a:t>）企业指标综合表</a:t>
            </a:r>
            <a:r>
              <a:rPr lang="zh-CN" altLang="en-US" sz="2400" dirty="0">
                <a:latin typeface="黑体" panose="02010609060101010101" pitchFamily="49" charset="-122"/>
                <a:ea typeface="黑体" panose="02010609060101010101" pitchFamily="49" charset="-122"/>
              </a:rPr>
              <a:t>（略）</a:t>
            </a:r>
            <a:endParaRPr lang="en-US" altLang="zh-CN" sz="2400" dirty="0">
              <a:latin typeface="黑体" panose="02010609060101010101" pitchFamily="49" charset="-122"/>
              <a:ea typeface="黑体" panose="02010609060101010101" pitchFamily="49" charset="-122"/>
            </a:endParaRP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4</a:t>
            </a:r>
            <a:r>
              <a:rPr lang="zh-CN" altLang="zh-CN" sz="2400" dirty="0">
                <a:latin typeface="黑体" panose="02010609060101010101" pitchFamily="49" charset="-122"/>
                <a:ea typeface="黑体" panose="02010609060101010101" pitchFamily="49" charset="-122"/>
              </a:rPr>
              <a:t>）上一年度企业人员总数、科技人员数、人员结构证明材料（只需汇总数，</a:t>
            </a:r>
            <a:r>
              <a:rPr lang="en-US" altLang="zh-CN" sz="2400" dirty="0">
                <a:latin typeface="黑体" panose="02010609060101010101" pitchFamily="49" charset="-122"/>
                <a:ea typeface="黑体" panose="02010609060101010101" pitchFamily="49" charset="-122"/>
              </a:rPr>
              <a:t>12</a:t>
            </a:r>
            <a:r>
              <a:rPr lang="zh-CN" altLang="zh-CN" sz="2400" dirty="0">
                <a:latin typeface="黑体" panose="02010609060101010101" pitchFamily="49" charset="-122"/>
                <a:ea typeface="黑体" panose="02010609060101010101" pitchFamily="49" charset="-122"/>
              </a:rPr>
              <a:t>个月平均，加盖企业公章）。本企业科技人员名单及其工作岗位等，与上一年度年报一致。</a:t>
            </a:r>
          </a:p>
          <a:p>
            <a:endParaRPr lang="zh-CN" altLang="en-US" dirty="0"/>
          </a:p>
        </p:txBody>
      </p:sp>
    </p:spTree>
    <p:extLst>
      <p:ext uri="{BB962C8B-B14F-4D97-AF65-F5344CB8AC3E}">
        <p14:creationId xmlns="" xmlns:p14="http://schemas.microsoft.com/office/powerpoint/2010/main" val="2053959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418877"/>
            <a:ext cx="8596668" cy="3880773"/>
          </a:xfrm>
        </p:spPr>
        <p:txBody>
          <a:bodyPr>
            <a:noAutofit/>
          </a:bodyPr>
          <a:lstStyle/>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5</a:t>
            </a:r>
            <a:r>
              <a:rPr lang="zh-CN" altLang="zh-CN" sz="2400" dirty="0">
                <a:latin typeface="黑体" panose="02010609060101010101" pitchFamily="49" charset="-122"/>
                <a:ea typeface="黑体" panose="02010609060101010101" pitchFamily="49" charset="-122"/>
              </a:rPr>
              <a:t>）盖有主管税务机关受理章的近三年企业所得税年度纳税申报表（主表和表一）复印件。</a:t>
            </a: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6</a:t>
            </a:r>
            <a:r>
              <a:rPr lang="zh-CN" altLang="zh-CN" sz="2400" dirty="0">
                <a:latin typeface="黑体" panose="02010609060101010101" pitchFamily="49" charset="-122"/>
                <a:ea typeface="黑体" panose="02010609060101010101" pitchFamily="49" charset="-122"/>
              </a:rPr>
              <a:t>）审计报告</a:t>
            </a:r>
          </a:p>
          <a:p>
            <a:pPr>
              <a:defRPr/>
            </a:pPr>
            <a:r>
              <a:rPr lang="zh-CN" altLang="zh-CN" sz="2400" dirty="0">
                <a:latin typeface="黑体" panose="02010609060101010101" pitchFamily="49" charset="-122"/>
                <a:ea typeface="黑体" panose="02010609060101010101" pitchFamily="49" charset="-122"/>
              </a:rPr>
              <a:t>①经具有资质的中介机构鉴证的企业近</a:t>
            </a:r>
            <a:r>
              <a:rPr lang="en-US" altLang="zh-CN" sz="2400" dirty="0">
                <a:latin typeface="黑体" panose="02010609060101010101" pitchFamily="49" charset="-122"/>
                <a:ea typeface="黑体" panose="02010609060101010101" pitchFamily="49" charset="-122"/>
              </a:rPr>
              <a:t>3</a:t>
            </a:r>
            <a:r>
              <a:rPr lang="zh-CN" altLang="zh-CN" sz="2400" dirty="0">
                <a:latin typeface="黑体" panose="02010609060101010101" pitchFamily="49" charset="-122"/>
                <a:ea typeface="黑体" panose="02010609060101010101" pitchFamily="49" charset="-122"/>
              </a:rPr>
              <a:t>个会计年度的财务审计报告（含资产负债表、利润及利润分配表、现金流量表、附注和财务情况说明书。</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个，不得合并。实际年限不足</a:t>
            </a:r>
            <a:r>
              <a:rPr lang="en-US" altLang="zh-CN" sz="2400" dirty="0">
                <a:latin typeface="黑体" panose="02010609060101010101" pitchFamily="49" charset="-122"/>
                <a:ea typeface="黑体" panose="02010609060101010101" pitchFamily="49" charset="-122"/>
              </a:rPr>
              <a:t>3</a:t>
            </a:r>
            <a:r>
              <a:rPr lang="zh-CN" altLang="zh-CN" sz="2400" dirty="0">
                <a:latin typeface="黑体" panose="02010609060101010101" pitchFamily="49" charset="-122"/>
                <a:ea typeface="黑体" panose="02010609060101010101" pitchFamily="49" charset="-122"/>
              </a:rPr>
              <a:t>年的按实际经营年限）。</a:t>
            </a:r>
          </a:p>
          <a:p>
            <a:pPr>
              <a:defRPr/>
            </a:pPr>
            <a:r>
              <a:rPr lang="zh-CN" altLang="zh-CN" sz="2400" dirty="0">
                <a:latin typeface="黑体" panose="02010609060101010101" pitchFamily="49" charset="-122"/>
                <a:ea typeface="黑体" panose="02010609060101010101" pitchFamily="49" charset="-122"/>
              </a:rPr>
              <a:t>②经具有资质并符合《工作指引》相关条件的中介机构（企业自行选择符合要求的中介机构）鉴证的企业近</a:t>
            </a:r>
            <a:r>
              <a:rPr lang="en-US" altLang="zh-CN" sz="2400" dirty="0">
                <a:latin typeface="黑体" panose="02010609060101010101" pitchFamily="49" charset="-122"/>
                <a:ea typeface="黑体" panose="02010609060101010101" pitchFamily="49" charset="-122"/>
              </a:rPr>
              <a:t>3</a:t>
            </a:r>
            <a:r>
              <a:rPr lang="zh-CN" altLang="zh-CN" sz="2400" dirty="0">
                <a:latin typeface="黑体" panose="02010609060101010101" pitchFamily="49" charset="-122"/>
                <a:ea typeface="黑体" panose="02010609060101010101" pitchFamily="49" charset="-122"/>
              </a:rPr>
              <a:t>个会计年度研究开发费用专项审计报告（含《研发项目计划任务书》《研发项目绩效说明》。</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个，不得合并。经营不足</a:t>
            </a:r>
            <a:r>
              <a:rPr lang="en-US" altLang="zh-CN" sz="2400" dirty="0">
                <a:latin typeface="黑体" panose="02010609060101010101" pitchFamily="49" charset="-122"/>
                <a:ea typeface="黑体" panose="02010609060101010101" pitchFamily="49" charset="-122"/>
              </a:rPr>
              <a:t>3</a:t>
            </a:r>
            <a:r>
              <a:rPr lang="zh-CN" altLang="zh-CN" sz="2400" dirty="0">
                <a:latin typeface="黑体" panose="02010609060101010101" pitchFamily="49" charset="-122"/>
                <a:ea typeface="黑体" panose="02010609060101010101" pitchFamily="49" charset="-122"/>
              </a:rPr>
              <a:t>年的企业，按实际年度出具审计报告）</a:t>
            </a:r>
          </a:p>
          <a:p>
            <a:pPr>
              <a:defRPr/>
            </a:pPr>
            <a:r>
              <a:rPr lang="zh-CN" altLang="zh-CN" sz="2400" dirty="0">
                <a:latin typeface="黑体" panose="02010609060101010101" pitchFamily="49" charset="-122"/>
                <a:ea typeface="黑体" panose="02010609060101010101" pitchFamily="49" charset="-122"/>
              </a:rPr>
              <a:t>③近</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个会计年度高新技术产品（服务）收入的专项审计报告。</a:t>
            </a:r>
          </a:p>
          <a:p>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174441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582162"/>
            <a:ext cx="8596668" cy="3880773"/>
          </a:xfrm>
        </p:spPr>
        <p:txBody>
          <a:bodyPr>
            <a:noAutofit/>
          </a:bodyPr>
          <a:lstStyle/>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7</a:t>
            </a:r>
            <a:r>
              <a:rPr lang="zh-CN" altLang="zh-CN" sz="2400" dirty="0">
                <a:latin typeface="黑体" panose="02010609060101010101" pitchFamily="49" charset="-122"/>
                <a:ea typeface="黑体" panose="02010609060101010101" pitchFamily="49" charset="-122"/>
              </a:rPr>
              <a:t>）研究开发活动材料。项目立项报告、中期检查报告、结题验收报告等已经附在研发费用专项审计报告内。此处重点提供政府部门立项批文和合同、企业自立项董事会决议、横向科研合同、鉴定证书、查新报告等。</a:t>
            </a: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8</a:t>
            </a:r>
            <a:r>
              <a:rPr lang="zh-CN" altLang="zh-CN" sz="2400" dirty="0">
                <a:latin typeface="黑体" panose="02010609060101010101" pitchFamily="49" charset="-122"/>
                <a:ea typeface="黑体" panose="02010609060101010101" pitchFamily="49" charset="-122"/>
              </a:rPr>
              <a:t>）有效知识产权材料：知识产权授权证书或授权通知书及缴费收据；国家知识产权局等官方网站上公布的摘要（或权利要求），通过转让、受赠、并购取得的知识产权需提供相关主管机关出具的变更证明等材料。同时附知识产权技术的先进程度和对主要产品（服务）发挥核心支持作用的说明。</a:t>
            </a:r>
            <a:r>
              <a:rPr lang="en-US" altLang="zh-CN" sz="2400" dirty="0">
                <a:latin typeface="黑体" panose="02010609060101010101" pitchFamily="49" charset="-122"/>
                <a:ea typeface="黑体" panose="02010609060101010101" pitchFamily="49" charset="-122"/>
              </a:rPr>
              <a:t> </a:t>
            </a:r>
            <a:endParaRPr lang="zh-CN" altLang="zh-CN" sz="2400" dirty="0">
              <a:latin typeface="黑体" panose="02010609060101010101" pitchFamily="49" charset="-122"/>
              <a:ea typeface="黑体" panose="02010609060101010101" pitchFamily="49" charset="-122"/>
            </a:endParaRPr>
          </a:p>
          <a:p>
            <a:pPr>
              <a:defRPr/>
            </a:pPr>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9</a:t>
            </a:r>
            <a:r>
              <a:rPr lang="zh-CN" altLang="zh-CN" sz="2400" dirty="0">
                <a:latin typeface="黑体" panose="02010609060101010101" pitchFamily="49" charset="-122"/>
                <a:ea typeface="黑体" panose="02010609060101010101" pitchFamily="49" charset="-122"/>
              </a:rPr>
              <a:t>）科技成果转化证明材料：成果来源可从专利、技术诀窍、项目立项证明、经登记的技术（转让、许可、研发）合同等方面提供证明材料；转化结果可从生产批文、新产品或新技术推广应用证明等方面提供材料。转化质量可从产品质量检验报告、产品出口等方面提供证明材料。（至少提供</a:t>
            </a:r>
            <a:r>
              <a:rPr lang="en-US" altLang="zh-CN" sz="2400" dirty="0">
                <a:latin typeface="黑体" panose="02010609060101010101" pitchFamily="49" charset="-122"/>
                <a:ea typeface="黑体" panose="02010609060101010101" pitchFamily="49" charset="-122"/>
              </a:rPr>
              <a:t>1</a:t>
            </a:r>
            <a:r>
              <a:rPr lang="zh-CN" altLang="zh-CN" sz="2400" dirty="0">
                <a:latin typeface="黑体" panose="02010609060101010101" pitchFamily="49" charset="-122"/>
                <a:ea typeface="黑体" panose="02010609060101010101" pitchFamily="49" charset="-122"/>
              </a:rPr>
              <a:t>份产品检测报告）</a:t>
            </a:r>
          </a:p>
          <a:p>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3735235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788989"/>
            <a:ext cx="8596668" cy="3880773"/>
          </a:xfrm>
        </p:spPr>
        <p:txBody>
          <a:bodyPr>
            <a:normAutofit/>
          </a:bodyPr>
          <a:lstStyle/>
          <a:p>
            <a:r>
              <a:rPr lang="zh-CN" altLang="zh-CN"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10</a:t>
            </a:r>
            <a:r>
              <a:rPr lang="zh-CN" altLang="zh-CN" sz="2400" dirty="0">
                <a:latin typeface="黑体" panose="02010609060101010101" pitchFamily="49" charset="-122"/>
                <a:ea typeface="黑体" panose="02010609060101010101" pitchFamily="49" charset="-122"/>
              </a:rPr>
              <a:t>）研发组织管理水平材料：研发组织管理制度、研发投入核算体系；研发机构建设及设备设施、开展产学研合作活动；成果转化的组织实施与激励奖励制度、创新创业平台建立情况；科技人员的培养进修、职工技能培训、优秀人才引进，及人才绩效评价奖励制度等材料。采用制度文本</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应用证明（近</a:t>
            </a:r>
            <a:r>
              <a:rPr lang="en-US" altLang="zh-CN" sz="2400" dirty="0">
                <a:latin typeface="黑体" panose="02010609060101010101" pitchFamily="49" charset="-122"/>
                <a:ea typeface="黑体" panose="02010609060101010101" pitchFamily="49" charset="-122"/>
              </a:rPr>
              <a:t>3</a:t>
            </a:r>
            <a:r>
              <a:rPr lang="zh-CN" altLang="zh-CN" sz="2400" dirty="0">
                <a:latin typeface="黑体" panose="02010609060101010101" pitchFamily="49" charset="-122"/>
                <a:ea typeface="黑体" panose="02010609060101010101" pitchFamily="49" charset="-122"/>
              </a:rPr>
              <a:t>年）方式。研发费辅助账采用承诺</a:t>
            </a:r>
            <a:r>
              <a:rPr lang="en-US" altLang="zh-CN" sz="2400" dirty="0">
                <a:latin typeface="黑体" panose="02010609060101010101" pitchFamily="49" charset="-122"/>
                <a:ea typeface="黑体" panose="02010609060101010101" pitchFamily="49" charset="-122"/>
              </a:rPr>
              <a:t>+</a:t>
            </a:r>
            <a:r>
              <a:rPr lang="zh-CN" altLang="zh-CN" sz="2400" dirty="0">
                <a:latin typeface="黑体" panose="02010609060101010101" pitchFamily="49" charset="-122"/>
                <a:ea typeface="黑体" panose="02010609060101010101" pitchFamily="49" charset="-122"/>
              </a:rPr>
              <a:t>中介监章或研发费加计扣除备案单方式；产学研合作采用“与高校或研究所签订的协议书”为准。</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25291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59646"/>
            <a:ext cx="8596668" cy="3880773"/>
          </a:xfrm>
        </p:spPr>
        <p:txBody>
          <a:bodyPr>
            <a:noAutofit/>
          </a:bodyPr>
          <a:lstStyle/>
          <a:p>
            <a:pPr>
              <a:lnSpc>
                <a:spcPct val="150000"/>
              </a:lnSpc>
              <a:spcBef>
                <a:spcPts val="0"/>
              </a:spcBef>
              <a:defRPr/>
            </a:pPr>
            <a:r>
              <a:rPr lang="en-US" altLang="zh-CN" sz="2400" dirty="0">
                <a:solidFill>
                  <a:schemeClr val="tx2"/>
                </a:solidFill>
              </a:rPr>
              <a:t> </a:t>
            </a:r>
            <a:r>
              <a:rPr lang="en-US" altLang="zh-CN" sz="2400" dirty="0" smtClean="0">
                <a:solidFill>
                  <a:schemeClr val="tx2"/>
                </a:solidFill>
              </a:rPr>
              <a:t>   4</a:t>
            </a:r>
            <a:r>
              <a:rPr lang="zh-CN" altLang="zh-CN" sz="2400" dirty="0">
                <a:solidFill>
                  <a:schemeClr val="tx2"/>
                </a:solidFill>
              </a:rPr>
              <a:t>、企业从事研发和相关技术创新活动的</a:t>
            </a:r>
            <a:r>
              <a:rPr lang="zh-CN" altLang="zh-CN" sz="2400" dirty="0">
                <a:solidFill>
                  <a:srgbClr val="FF0000"/>
                </a:solidFill>
              </a:rPr>
              <a:t>科技人员</a:t>
            </a:r>
            <a:r>
              <a:rPr lang="zh-CN" altLang="zh-CN" sz="2400" dirty="0">
                <a:solidFill>
                  <a:schemeClr val="tx2"/>
                </a:solidFill>
              </a:rPr>
              <a:t>占企业当年职工总数的比例不低于</a:t>
            </a:r>
            <a:r>
              <a:rPr lang="en-US" altLang="zh-CN" sz="2400" dirty="0">
                <a:solidFill>
                  <a:schemeClr val="tx2"/>
                </a:solidFill>
              </a:rPr>
              <a:t>10%</a:t>
            </a:r>
            <a:r>
              <a:rPr lang="zh-CN" altLang="zh-CN" sz="2400" dirty="0">
                <a:solidFill>
                  <a:schemeClr val="tx2"/>
                </a:solidFill>
              </a:rPr>
              <a:t>；</a:t>
            </a:r>
          </a:p>
          <a:p>
            <a:pPr>
              <a:lnSpc>
                <a:spcPct val="150000"/>
              </a:lnSpc>
              <a:spcBef>
                <a:spcPts val="0"/>
              </a:spcBef>
              <a:defRPr/>
            </a:pPr>
            <a:r>
              <a:rPr lang="en-US" altLang="zh-CN" sz="2400" dirty="0">
                <a:solidFill>
                  <a:schemeClr val="tx2"/>
                </a:solidFill>
              </a:rPr>
              <a:t>    5</a:t>
            </a:r>
            <a:r>
              <a:rPr lang="zh-CN" altLang="zh-CN" sz="2400" dirty="0">
                <a:solidFill>
                  <a:schemeClr val="tx2"/>
                </a:solidFill>
              </a:rPr>
              <a:t>、企业近三个会计年度（实际经营期不满三年的按实际经营时间计算，下同）的</a:t>
            </a:r>
            <a:r>
              <a:rPr lang="zh-CN" altLang="zh-CN" sz="2400" dirty="0">
                <a:solidFill>
                  <a:srgbClr val="FF0000"/>
                </a:solidFill>
              </a:rPr>
              <a:t>研究开发费</a:t>
            </a:r>
            <a:r>
              <a:rPr lang="zh-CN" altLang="zh-CN" sz="2400" dirty="0">
                <a:solidFill>
                  <a:schemeClr val="tx2"/>
                </a:solidFill>
              </a:rPr>
              <a:t>用总额占同期销售收入总额的比例符合如下要求：</a:t>
            </a:r>
            <a:r>
              <a:rPr lang="en-US" altLang="zh-CN" sz="2400" dirty="0">
                <a:solidFill>
                  <a:schemeClr val="tx2"/>
                </a:solidFill>
              </a:rPr>
              <a:t> </a:t>
            </a:r>
            <a:endParaRPr lang="zh-CN" altLang="zh-CN" sz="2400" dirty="0">
              <a:solidFill>
                <a:schemeClr val="tx2"/>
              </a:solidFill>
            </a:endParaRPr>
          </a:p>
          <a:p>
            <a:pPr>
              <a:lnSpc>
                <a:spcPct val="150000"/>
              </a:lnSpc>
              <a:spcBef>
                <a:spcPts val="0"/>
              </a:spcBef>
              <a:defRPr/>
            </a:pPr>
            <a:r>
              <a:rPr lang="en-US" altLang="zh-CN" sz="2400" dirty="0">
                <a:solidFill>
                  <a:schemeClr val="tx2"/>
                </a:solidFill>
              </a:rPr>
              <a:t>    </a:t>
            </a:r>
            <a:r>
              <a:rPr lang="zh-CN" altLang="zh-CN" sz="2400" dirty="0">
                <a:solidFill>
                  <a:schemeClr val="tx2"/>
                </a:solidFill>
              </a:rPr>
              <a:t>①最近一年销售收入小于</a:t>
            </a:r>
            <a:r>
              <a:rPr lang="en-US" altLang="zh-CN" sz="2400" dirty="0">
                <a:solidFill>
                  <a:schemeClr val="tx2"/>
                </a:solidFill>
              </a:rPr>
              <a:t>5,000</a:t>
            </a:r>
            <a:r>
              <a:rPr lang="zh-CN" altLang="zh-CN" sz="2400" dirty="0">
                <a:solidFill>
                  <a:schemeClr val="tx2"/>
                </a:solidFill>
              </a:rPr>
              <a:t>万元（含）的企业，比例</a:t>
            </a:r>
            <a:r>
              <a:rPr lang="zh-CN" altLang="zh-CN" sz="2400" dirty="0">
                <a:solidFill>
                  <a:srgbClr val="FF0000"/>
                </a:solidFill>
              </a:rPr>
              <a:t>不低于</a:t>
            </a:r>
            <a:r>
              <a:rPr lang="en-US" altLang="zh-CN" sz="2400" dirty="0">
                <a:solidFill>
                  <a:srgbClr val="FF0000"/>
                </a:solidFill>
              </a:rPr>
              <a:t>5</a:t>
            </a:r>
            <a:r>
              <a:rPr lang="en-US" altLang="zh-CN" sz="2400" dirty="0">
                <a:solidFill>
                  <a:schemeClr val="tx2"/>
                </a:solidFill>
              </a:rPr>
              <a:t>%</a:t>
            </a:r>
            <a:r>
              <a:rPr lang="zh-CN" altLang="zh-CN" sz="2400" dirty="0">
                <a:solidFill>
                  <a:schemeClr val="tx2"/>
                </a:solidFill>
              </a:rPr>
              <a:t>；</a:t>
            </a:r>
            <a:r>
              <a:rPr lang="en-US" altLang="zh-CN" sz="2400" dirty="0">
                <a:solidFill>
                  <a:schemeClr val="tx2"/>
                </a:solidFill>
              </a:rPr>
              <a:t> </a:t>
            </a:r>
            <a:endParaRPr lang="zh-CN" altLang="zh-CN" sz="2400" dirty="0">
              <a:solidFill>
                <a:schemeClr val="tx2"/>
              </a:solidFill>
            </a:endParaRPr>
          </a:p>
          <a:p>
            <a:pPr>
              <a:lnSpc>
                <a:spcPct val="150000"/>
              </a:lnSpc>
              <a:spcBef>
                <a:spcPts val="0"/>
              </a:spcBef>
              <a:defRPr/>
            </a:pPr>
            <a:r>
              <a:rPr lang="en-US" altLang="zh-CN" sz="2400" dirty="0">
                <a:solidFill>
                  <a:schemeClr val="tx2"/>
                </a:solidFill>
              </a:rPr>
              <a:t>    </a:t>
            </a:r>
            <a:r>
              <a:rPr lang="zh-CN" altLang="zh-CN" sz="2400" dirty="0">
                <a:solidFill>
                  <a:schemeClr val="tx2"/>
                </a:solidFill>
              </a:rPr>
              <a:t>②最近一年销售收入在</a:t>
            </a:r>
            <a:r>
              <a:rPr lang="en-US" altLang="zh-CN" sz="2400" dirty="0">
                <a:solidFill>
                  <a:schemeClr val="tx2"/>
                </a:solidFill>
              </a:rPr>
              <a:t>5,000</a:t>
            </a:r>
            <a:r>
              <a:rPr lang="zh-CN" altLang="zh-CN" sz="2400" dirty="0">
                <a:solidFill>
                  <a:schemeClr val="tx2"/>
                </a:solidFill>
              </a:rPr>
              <a:t>万元至</a:t>
            </a:r>
            <a:r>
              <a:rPr lang="en-US" altLang="zh-CN" sz="2400" dirty="0">
                <a:solidFill>
                  <a:schemeClr val="tx2"/>
                </a:solidFill>
              </a:rPr>
              <a:t>2</a:t>
            </a:r>
            <a:r>
              <a:rPr lang="zh-CN" altLang="zh-CN" sz="2400" dirty="0">
                <a:solidFill>
                  <a:schemeClr val="tx2"/>
                </a:solidFill>
              </a:rPr>
              <a:t>亿元（含）的企业，比例</a:t>
            </a:r>
            <a:r>
              <a:rPr lang="zh-CN" altLang="zh-CN" sz="2400" dirty="0">
                <a:solidFill>
                  <a:srgbClr val="FF0000"/>
                </a:solidFill>
              </a:rPr>
              <a:t>不低于</a:t>
            </a:r>
            <a:r>
              <a:rPr lang="en-US" altLang="zh-CN" sz="2400" dirty="0">
                <a:solidFill>
                  <a:srgbClr val="FF0000"/>
                </a:solidFill>
              </a:rPr>
              <a:t>4%</a:t>
            </a:r>
            <a:r>
              <a:rPr lang="zh-CN" altLang="zh-CN" sz="2400" dirty="0">
                <a:solidFill>
                  <a:schemeClr val="tx2"/>
                </a:solidFill>
              </a:rPr>
              <a:t>；</a:t>
            </a:r>
            <a:r>
              <a:rPr lang="en-US" altLang="zh-CN" sz="2400" dirty="0">
                <a:solidFill>
                  <a:schemeClr val="tx2"/>
                </a:solidFill>
              </a:rPr>
              <a:t> </a:t>
            </a:r>
            <a:endParaRPr lang="zh-CN" altLang="zh-CN" sz="2400" dirty="0">
              <a:solidFill>
                <a:schemeClr val="tx2"/>
              </a:solidFill>
            </a:endParaRPr>
          </a:p>
          <a:p>
            <a:pPr>
              <a:lnSpc>
                <a:spcPct val="150000"/>
              </a:lnSpc>
              <a:spcBef>
                <a:spcPts val="0"/>
              </a:spcBef>
              <a:defRPr/>
            </a:pPr>
            <a:r>
              <a:rPr lang="en-US" altLang="zh-CN" sz="2400" dirty="0">
                <a:solidFill>
                  <a:schemeClr val="tx2"/>
                </a:solidFill>
              </a:rPr>
              <a:t>    </a:t>
            </a:r>
            <a:r>
              <a:rPr lang="zh-CN" altLang="zh-CN" sz="2400" dirty="0">
                <a:solidFill>
                  <a:schemeClr val="tx2"/>
                </a:solidFill>
              </a:rPr>
              <a:t>③最近一年销售收入在</a:t>
            </a:r>
            <a:r>
              <a:rPr lang="en-US" altLang="zh-CN" sz="2400" dirty="0">
                <a:solidFill>
                  <a:schemeClr val="tx2"/>
                </a:solidFill>
              </a:rPr>
              <a:t>2</a:t>
            </a:r>
            <a:r>
              <a:rPr lang="zh-CN" altLang="zh-CN" sz="2400" dirty="0">
                <a:solidFill>
                  <a:schemeClr val="tx2"/>
                </a:solidFill>
              </a:rPr>
              <a:t>亿元以上的企业，比例</a:t>
            </a:r>
            <a:r>
              <a:rPr lang="zh-CN" altLang="zh-CN" sz="2400" dirty="0">
                <a:solidFill>
                  <a:srgbClr val="FF0000"/>
                </a:solidFill>
              </a:rPr>
              <a:t>不低于</a:t>
            </a:r>
            <a:r>
              <a:rPr lang="en-US" altLang="zh-CN" sz="2400" dirty="0">
                <a:solidFill>
                  <a:srgbClr val="FF0000"/>
                </a:solidFill>
              </a:rPr>
              <a:t>3%</a:t>
            </a:r>
            <a:r>
              <a:rPr lang="zh-CN" altLang="zh-CN" sz="2400" dirty="0">
                <a:solidFill>
                  <a:schemeClr val="tx2"/>
                </a:solidFill>
              </a:rPr>
              <a:t>。</a:t>
            </a:r>
          </a:p>
          <a:p>
            <a:pPr>
              <a:lnSpc>
                <a:spcPct val="150000"/>
              </a:lnSpc>
              <a:spcBef>
                <a:spcPts val="0"/>
              </a:spcBef>
              <a:defRPr/>
            </a:pPr>
            <a:r>
              <a:rPr lang="en-US" altLang="zh-CN" sz="2400" dirty="0">
                <a:solidFill>
                  <a:schemeClr val="tx2"/>
                </a:solidFill>
              </a:rPr>
              <a:t>    </a:t>
            </a:r>
            <a:r>
              <a:rPr lang="zh-CN" altLang="zh-CN" sz="2400" dirty="0">
                <a:solidFill>
                  <a:schemeClr val="tx2"/>
                </a:solidFill>
              </a:rPr>
              <a:t>其中，企业在中国境内发生的研究开发费用总额占全部研究开发费用总额的比例</a:t>
            </a:r>
            <a:r>
              <a:rPr lang="zh-CN" altLang="zh-CN" sz="2400" dirty="0">
                <a:solidFill>
                  <a:srgbClr val="FF0000"/>
                </a:solidFill>
              </a:rPr>
              <a:t>不低于</a:t>
            </a:r>
            <a:r>
              <a:rPr lang="en-US" altLang="zh-CN" sz="2400" dirty="0">
                <a:solidFill>
                  <a:srgbClr val="FF0000"/>
                </a:solidFill>
              </a:rPr>
              <a:t>60%</a:t>
            </a:r>
            <a:r>
              <a:rPr lang="zh-CN" altLang="zh-CN" sz="2400" dirty="0">
                <a:solidFill>
                  <a:schemeClr val="tx2"/>
                </a:solidFill>
              </a:rPr>
              <a:t>；</a:t>
            </a:r>
            <a:r>
              <a:rPr lang="en-US" altLang="zh-CN" sz="2400" dirty="0">
                <a:solidFill>
                  <a:schemeClr val="tx2"/>
                </a:solidFill>
              </a:rPr>
              <a:t> </a:t>
            </a:r>
            <a:endParaRPr lang="zh-CN" altLang="en-US" sz="2400" dirty="0"/>
          </a:p>
        </p:txBody>
      </p:sp>
    </p:spTree>
    <p:extLst>
      <p:ext uri="{BB962C8B-B14F-4D97-AF65-F5344CB8AC3E}">
        <p14:creationId xmlns="" xmlns:p14="http://schemas.microsoft.com/office/powerpoint/2010/main" val="2872316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886964"/>
            <a:ext cx="8596668" cy="3880773"/>
          </a:xfrm>
        </p:spPr>
        <p:txBody>
          <a:bodyPr>
            <a:normAutofit/>
          </a:bodyPr>
          <a:lstStyle/>
          <a:p>
            <a:pPr>
              <a:lnSpc>
                <a:spcPct val="150000"/>
              </a:lnSpc>
              <a:spcBef>
                <a:spcPts val="0"/>
              </a:spcBef>
              <a:defRPr/>
            </a:pPr>
            <a:r>
              <a:rPr lang="en-US" altLang="zh-CN" sz="2400" dirty="0" smtClean="0">
                <a:solidFill>
                  <a:schemeClr val="tx2"/>
                </a:solidFill>
              </a:rPr>
              <a:t>    </a:t>
            </a:r>
            <a:r>
              <a:rPr lang="en-US" altLang="zh-CN" sz="2400" dirty="0">
                <a:solidFill>
                  <a:schemeClr val="tx2"/>
                </a:solidFill>
              </a:rPr>
              <a:t>6</a:t>
            </a:r>
            <a:r>
              <a:rPr lang="zh-CN" altLang="zh-CN" sz="2400" dirty="0">
                <a:solidFill>
                  <a:schemeClr val="tx2"/>
                </a:solidFill>
              </a:rPr>
              <a:t>、近一年高新技术产品（服务）收入占企业同期总收入的比例</a:t>
            </a:r>
            <a:r>
              <a:rPr lang="zh-CN" altLang="zh-CN" sz="2400" dirty="0">
                <a:solidFill>
                  <a:srgbClr val="FF0000"/>
                </a:solidFill>
              </a:rPr>
              <a:t>不低于</a:t>
            </a:r>
            <a:r>
              <a:rPr lang="en-US" altLang="zh-CN" sz="2400" dirty="0">
                <a:solidFill>
                  <a:srgbClr val="FF0000"/>
                </a:solidFill>
              </a:rPr>
              <a:t>60%</a:t>
            </a:r>
            <a:r>
              <a:rPr lang="zh-CN" altLang="zh-CN" sz="2400" dirty="0">
                <a:solidFill>
                  <a:schemeClr val="tx2"/>
                </a:solidFill>
              </a:rPr>
              <a:t>；</a:t>
            </a:r>
            <a:r>
              <a:rPr lang="en-US" altLang="zh-CN" sz="2400" dirty="0">
                <a:solidFill>
                  <a:schemeClr val="tx2"/>
                </a:solidFill>
              </a:rPr>
              <a:t> </a:t>
            </a:r>
            <a:endParaRPr lang="zh-CN" altLang="zh-CN" sz="2400" dirty="0">
              <a:solidFill>
                <a:schemeClr val="tx2"/>
              </a:solidFill>
            </a:endParaRPr>
          </a:p>
          <a:p>
            <a:pPr>
              <a:lnSpc>
                <a:spcPct val="150000"/>
              </a:lnSpc>
              <a:spcBef>
                <a:spcPts val="0"/>
              </a:spcBef>
              <a:defRPr/>
            </a:pPr>
            <a:r>
              <a:rPr lang="en-US" altLang="zh-CN" sz="2400" dirty="0">
                <a:solidFill>
                  <a:schemeClr val="tx2"/>
                </a:solidFill>
              </a:rPr>
              <a:t>    7</a:t>
            </a:r>
            <a:r>
              <a:rPr lang="zh-CN" altLang="zh-CN" sz="2400" dirty="0">
                <a:solidFill>
                  <a:schemeClr val="tx2"/>
                </a:solidFill>
              </a:rPr>
              <a:t>、企业</a:t>
            </a:r>
            <a:r>
              <a:rPr lang="zh-CN" altLang="zh-CN" sz="2400" dirty="0">
                <a:solidFill>
                  <a:srgbClr val="FF0000"/>
                </a:solidFill>
              </a:rPr>
              <a:t>创新能力评价</a:t>
            </a:r>
            <a:r>
              <a:rPr lang="zh-CN" altLang="zh-CN" sz="2400" dirty="0">
                <a:solidFill>
                  <a:schemeClr val="tx2"/>
                </a:solidFill>
              </a:rPr>
              <a:t>应达到相应要求；</a:t>
            </a:r>
          </a:p>
          <a:p>
            <a:pPr>
              <a:lnSpc>
                <a:spcPct val="150000"/>
              </a:lnSpc>
              <a:spcBef>
                <a:spcPts val="0"/>
              </a:spcBef>
              <a:defRPr/>
            </a:pPr>
            <a:r>
              <a:rPr lang="en-US" altLang="zh-CN" sz="2400" dirty="0">
                <a:solidFill>
                  <a:schemeClr val="tx2"/>
                </a:solidFill>
              </a:rPr>
              <a:t>    8</a:t>
            </a:r>
            <a:r>
              <a:rPr lang="zh-CN" altLang="zh-CN" sz="2400" dirty="0">
                <a:solidFill>
                  <a:schemeClr val="tx2"/>
                </a:solidFill>
              </a:rPr>
              <a:t>、企业申请认定前一年内未发生重大安全、重大质量事故或严重环境</a:t>
            </a:r>
            <a:r>
              <a:rPr lang="zh-CN" altLang="zh-CN" sz="2400" dirty="0">
                <a:solidFill>
                  <a:srgbClr val="FF0000"/>
                </a:solidFill>
              </a:rPr>
              <a:t>违法行为</a:t>
            </a:r>
            <a:r>
              <a:rPr lang="zh-CN" altLang="zh-CN" sz="2400" dirty="0">
                <a:solidFill>
                  <a:schemeClr val="tx2"/>
                </a:solidFill>
              </a:rPr>
              <a:t>。</a:t>
            </a:r>
            <a:endParaRPr lang="zh-CN" altLang="en-US" sz="2400" dirty="0"/>
          </a:p>
        </p:txBody>
      </p:sp>
    </p:spTree>
    <p:extLst>
      <p:ext uri="{BB962C8B-B14F-4D97-AF65-F5344CB8AC3E}">
        <p14:creationId xmlns="" xmlns:p14="http://schemas.microsoft.com/office/powerpoint/2010/main" val="131690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7334" y="609599"/>
            <a:ext cx="8596668" cy="1143001"/>
          </a:xfrm>
        </p:spPr>
        <p:txBody>
          <a:bodyPr>
            <a:normAutofit fontScale="90000"/>
          </a:bodyPr>
          <a:lstStyle/>
          <a:p>
            <a:r>
              <a:rPr lang="zh-CN" altLang="en-US" dirty="0"/>
              <a:t>高新技术企业认定有关指标解释</a:t>
            </a:r>
            <a:br>
              <a:rPr lang="zh-CN" altLang="en-US" dirty="0"/>
            </a:br>
            <a:endParaRPr lang="zh-CN" altLang="en-US" dirty="0"/>
          </a:p>
        </p:txBody>
      </p:sp>
      <p:sp>
        <p:nvSpPr>
          <p:cNvPr id="3" name="内容占位符 2"/>
          <p:cNvSpPr>
            <a:spLocks noGrp="1"/>
          </p:cNvSpPr>
          <p:nvPr>
            <p:ph idx="1"/>
          </p:nvPr>
        </p:nvSpPr>
        <p:spPr/>
        <p:txBody>
          <a:bodyPr>
            <a:normAutofit/>
          </a:bodyPr>
          <a:lstStyle/>
          <a:p>
            <a:pPr>
              <a:lnSpc>
                <a:spcPct val="150000"/>
              </a:lnSpc>
              <a:spcBef>
                <a:spcPts val="0"/>
              </a:spcBef>
              <a:defRPr/>
            </a:pPr>
            <a:r>
              <a:rPr lang="en-US" altLang="zh-CN" sz="2400" dirty="0">
                <a:solidFill>
                  <a:srgbClr val="FF0000"/>
                </a:solidFill>
                <a:latin typeface="黑体" panose="02010609060101010101" pitchFamily="49" charset="-122"/>
                <a:ea typeface="黑体" panose="02010609060101010101" pitchFamily="49" charset="-122"/>
              </a:rPr>
              <a:t>1</a:t>
            </a:r>
            <a:r>
              <a:rPr lang="zh-CN" altLang="zh-CN" sz="2400" dirty="0">
                <a:solidFill>
                  <a:srgbClr val="FF0000"/>
                </a:solidFill>
                <a:latin typeface="黑体" panose="02010609060101010101" pitchFamily="49" charset="-122"/>
                <a:ea typeface="黑体" panose="02010609060101010101" pitchFamily="49" charset="-122"/>
              </a:rPr>
              <a:t>、年限</a:t>
            </a:r>
            <a:r>
              <a:rPr lang="zh-CN" altLang="zh-CN" sz="2400" dirty="0">
                <a:solidFill>
                  <a:schemeClr val="tx2"/>
                </a:solidFill>
                <a:latin typeface="黑体" panose="02010609060101010101" pitchFamily="49" charset="-122"/>
                <a:ea typeface="黑体" panose="02010609060101010101" pitchFamily="49" charset="-122"/>
              </a:rPr>
              <a:t>。《认定办法》第十一条“须注册成立一年以上”是指企业须注册成立</a:t>
            </a:r>
            <a:r>
              <a:rPr lang="en-US" altLang="zh-CN" sz="2400" dirty="0">
                <a:solidFill>
                  <a:schemeClr val="tx2"/>
                </a:solidFill>
                <a:latin typeface="黑体" panose="02010609060101010101" pitchFamily="49" charset="-122"/>
                <a:ea typeface="黑体" panose="02010609060101010101" pitchFamily="49" charset="-122"/>
              </a:rPr>
              <a:t>365</a:t>
            </a:r>
            <a:r>
              <a:rPr lang="zh-CN" altLang="zh-CN" sz="2400" dirty="0">
                <a:solidFill>
                  <a:schemeClr val="tx2"/>
                </a:solidFill>
                <a:latin typeface="黑体" panose="02010609060101010101" pitchFamily="49" charset="-122"/>
                <a:ea typeface="黑体" panose="02010609060101010101" pitchFamily="49" charset="-122"/>
              </a:rPr>
              <a:t>个日历天数以上；“当年”、“最近一年”和“近一年”都是指企业申报前</a:t>
            </a:r>
            <a:r>
              <a:rPr lang="en-US" altLang="zh-CN" sz="2400" dirty="0">
                <a:solidFill>
                  <a:schemeClr val="tx2"/>
                </a:solidFill>
                <a:latin typeface="黑体" panose="02010609060101010101" pitchFamily="49" charset="-122"/>
                <a:ea typeface="黑体" panose="02010609060101010101" pitchFamily="49" charset="-122"/>
              </a:rPr>
              <a:t>1</a:t>
            </a:r>
            <a:r>
              <a:rPr lang="zh-CN" altLang="zh-CN" sz="2400" dirty="0">
                <a:solidFill>
                  <a:schemeClr val="tx2"/>
                </a:solidFill>
                <a:latin typeface="黑体" panose="02010609060101010101" pitchFamily="49" charset="-122"/>
                <a:ea typeface="黑体" panose="02010609060101010101" pitchFamily="49" charset="-122"/>
              </a:rPr>
              <a:t>个会计年度；“近三个会计年度”是指企业申报前的连续</a:t>
            </a:r>
            <a:r>
              <a:rPr lang="en-US" altLang="zh-CN" sz="2400" dirty="0">
                <a:solidFill>
                  <a:schemeClr val="tx2"/>
                </a:solidFill>
                <a:latin typeface="黑体" panose="02010609060101010101" pitchFamily="49" charset="-122"/>
                <a:ea typeface="黑体" panose="02010609060101010101" pitchFamily="49" charset="-122"/>
              </a:rPr>
              <a:t>3</a:t>
            </a:r>
            <a:r>
              <a:rPr lang="zh-CN" altLang="zh-CN" sz="2400" dirty="0">
                <a:solidFill>
                  <a:schemeClr val="tx2"/>
                </a:solidFill>
                <a:latin typeface="黑体" panose="02010609060101010101" pitchFamily="49" charset="-122"/>
                <a:ea typeface="黑体" panose="02010609060101010101" pitchFamily="49" charset="-122"/>
              </a:rPr>
              <a:t>个会计年度（不含申报年）；“申请认定前一年内”是指申请前的</a:t>
            </a:r>
            <a:r>
              <a:rPr lang="en-US" altLang="zh-CN" sz="2400" dirty="0">
                <a:solidFill>
                  <a:schemeClr val="tx2"/>
                </a:solidFill>
                <a:latin typeface="黑体" panose="02010609060101010101" pitchFamily="49" charset="-122"/>
                <a:ea typeface="黑体" panose="02010609060101010101" pitchFamily="49" charset="-122"/>
              </a:rPr>
              <a:t>365</a:t>
            </a:r>
            <a:r>
              <a:rPr lang="zh-CN" altLang="zh-CN" sz="2400" dirty="0">
                <a:solidFill>
                  <a:schemeClr val="tx2"/>
                </a:solidFill>
                <a:latin typeface="黑体" panose="02010609060101010101" pitchFamily="49" charset="-122"/>
                <a:ea typeface="黑体" panose="02010609060101010101" pitchFamily="49" charset="-122"/>
              </a:rPr>
              <a:t>天之内（含申报年）。</a:t>
            </a:r>
          </a:p>
          <a:p>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2252793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8476" y="1376817"/>
            <a:ext cx="8596668" cy="4534126"/>
          </a:xfrm>
        </p:spPr>
        <p:txBody>
          <a:bodyPr>
            <a:normAutofit/>
          </a:bodyPr>
          <a:lstStyle/>
          <a:p>
            <a:pPr>
              <a:lnSpc>
                <a:spcPct val="150000"/>
              </a:lnSpc>
            </a:pPr>
            <a:r>
              <a:rPr lang="en-US" altLang="zh-CN" sz="2400" dirty="0">
                <a:solidFill>
                  <a:schemeClr val="tx2"/>
                </a:solidFill>
                <a:latin typeface="黑体" panose="02010609060101010101" pitchFamily="49" charset="-122"/>
                <a:ea typeface="黑体" panose="02010609060101010101" pitchFamily="49" charset="-122"/>
              </a:rPr>
              <a:t> </a:t>
            </a:r>
            <a:r>
              <a:rPr lang="en-US" altLang="zh-CN" sz="2400" dirty="0">
                <a:solidFill>
                  <a:srgbClr val="FF0000"/>
                </a:solidFill>
                <a:latin typeface="黑体" panose="02010609060101010101" pitchFamily="49" charset="-122"/>
                <a:ea typeface="黑体" panose="02010609060101010101" pitchFamily="49" charset="-122"/>
              </a:rPr>
              <a:t>2</a:t>
            </a:r>
            <a:r>
              <a:rPr lang="zh-CN" altLang="zh-CN" sz="2400" dirty="0">
                <a:solidFill>
                  <a:srgbClr val="FF0000"/>
                </a:solidFill>
                <a:latin typeface="黑体" panose="02010609060101010101" pitchFamily="49" charset="-122"/>
                <a:ea typeface="黑体" panose="02010609060101010101" pitchFamily="49" charset="-122"/>
              </a:rPr>
              <a:t>、知识产权</a:t>
            </a:r>
            <a:r>
              <a:rPr lang="zh-CN" altLang="zh-CN" sz="2400" dirty="0">
                <a:solidFill>
                  <a:schemeClr val="tx2"/>
                </a:solidFill>
                <a:latin typeface="黑体" panose="02010609060101010101" pitchFamily="49" charset="-122"/>
                <a:ea typeface="黑体" panose="02010609060101010101" pitchFamily="49" charset="-122"/>
              </a:rPr>
              <a:t>。①高新技术企业认定所指的知识产权须在中国境内授权或审批审定，并在中国法律的有效保护期内。知识产权权属人应为申请企业。②对企业知识产权情况采用Ⅰ、Ⅱ类分类评价方式，按Ⅱ类评价的知识产权在申请高新技术企业时，仅限使用一次。③知识产权有多个权属人时，只能由一个权属人在申请时使用。④有效性以企业申请认定前获得授权证书或授权通知书并能提供缴费收据为准。</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 xmlns:p14="http://schemas.microsoft.com/office/powerpoint/2010/main" val="1110774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99105" y="593046"/>
            <a:ext cx="8596668" cy="5600925"/>
          </a:xfrm>
        </p:spPr>
        <p:txBody>
          <a:bodyPr>
            <a:noAutofit/>
          </a:bodyPr>
          <a:lstStyle/>
          <a:p>
            <a:pPr>
              <a:lnSpc>
                <a:spcPct val="150000"/>
              </a:lnSpc>
            </a:pPr>
            <a:r>
              <a:rPr lang="en-US" altLang="zh-CN" sz="2400" dirty="0" smtClean="0">
                <a:solidFill>
                  <a:srgbClr val="FF0000"/>
                </a:solidFill>
                <a:ea typeface="黑体" panose="02010609060101010101" pitchFamily="49" charset="-122"/>
              </a:rPr>
              <a:t>    </a:t>
            </a:r>
            <a:r>
              <a:rPr lang="en-US" altLang="zh-CN" sz="2400" dirty="0">
                <a:solidFill>
                  <a:srgbClr val="FF0000"/>
                </a:solidFill>
                <a:ea typeface="黑体" panose="02010609060101010101" pitchFamily="49" charset="-122"/>
              </a:rPr>
              <a:t>3</a:t>
            </a:r>
            <a:r>
              <a:rPr lang="zh-CN" altLang="zh-CN" sz="2400" dirty="0">
                <a:solidFill>
                  <a:srgbClr val="FF0000"/>
                </a:solidFill>
                <a:ea typeface="黑体" panose="02010609060101010101" pitchFamily="49" charset="-122"/>
              </a:rPr>
              <a:t>、高新技术产品（服务）</a:t>
            </a:r>
            <a:r>
              <a:rPr lang="zh-CN" altLang="zh-CN" sz="2400" dirty="0">
                <a:solidFill>
                  <a:schemeClr val="tx2"/>
                </a:solidFill>
                <a:ea typeface="黑体" panose="02010609060101010101" pitchFamily="49" charset="-122"/>
              </a:rPr>
              <a:t>。指对其发挥核心支持作用的技术属于《国家重点支持的高新技术领域》规定范围的产品（服务）。</a:t>
            </a:r>
          </a:p>
          <a:p>
            <a:pPr>
              <a:lnSpc>
                <a:spcPct val="150000"/>
              </a:lnSpc>
            </a:pPr>
            <a:r>
              <a:rPr lang="en-US" altLang="zh-CN" sz="2400" dirty="0">
                <a:solidFill>
                  <a:schemeClr val="tx2"/>
                </a:solidFill>
                <a:ea typeface="黑体" panose="02010609060101010101" pitchFamily="49" charset="-122"/>
              </a:rPr>
              <a:t>    </a:t>
            </a:r>
            <a:r>
              <a:rPr lang="en-US" altLang="zh-CN" sz="2400" dirty="0">
                <a:solidFill>
                  <a:srgbClr val="FF0000"/>
                </a:solidFill>
                <a:ea typeface="黑体" panose="02010609060101010101" pitchFamily="49" charset="-122"/>
              </a:rPr>
              <a:t>4</a:t>
            </a:r>
            <a:r>
              <a:rPr lang="zh-CN" altLang="zh-CN" sz="2400" dirty="0">
                <a:solidFill>
                  <a:srgbClr val="FF0000"/>
                </a:solidFill>
                <a:ea typeface="黑体" panose="02010609060101010101" pitchFamily="49" charset="-122"/>
              </a:rPr>
              <a:t>、主要产品（服务）</a:t>
            </a:r>
            <a:r>
              <a:rPr lang="zh-CN" altLang="zh-CN" sz="2400" dirty="0">
                <a:solidFill>
                  <a:schemeClr val="tx2"/>
                </a:solidFill>
                <a:ea typeface="黑体" panose="02010609060101010101" pitchFamily="49" charset="-122"/>
              </a:rPr>
              <a:t>。指高新技术产品（服务）中，拥有在技术上发挥核心支持作用的知识产权的所有权，且收入之和在企业同期高新技术产品（服务）收入中超过</a:t>
            </a:r>
            <a:r>
              <a:rPr lang="en-US" altLang="zh-CN" sz="2400" dirty="0">
                <a:solidFill>
                  <a:schemeClr val="tx2"/>
                </a:solidFill>
                <a:ea typeface="黑体" panose="02010609060101010101" pitchFamily="49" charset="-122"/>
              </a:rPr>
              <a:t>50%</a:t>
            </a:r>
            <a:r>
              <a:rPr lang="zh-CN" altLang="zh-CN" sz="2400" dirty="0">
                <a:solidFill>
                  <a:schemeClr val="tx2"/>
                </a:solidFill>
                <a:ea typeface="黑体" panose="02010609060101010101" pitchFamily="49" charset="-122"/>
              </a:rPr>
              <a:t>的产品（服务）。</a:t>
            </a:r>
          </a:p>
          <a:p>
            <a:pPr>
              <a:lnSpc>
                <a:spcPct val="150000"/>
              </a:lnSpc>
            </a:pPr>
            <a:r>
              <a:rPr lang="en-US" altLang="zh-CN" sz="2400" dirty="0">
                <a:solidFill>
                  <a:srgbClr val="FF0000"/>
                </a:solidFill>
                <a:ea typeface="黑体" panose="02010609060101010101" pitchFamily="49" charset="-122"/>
              </a:rPr>
              <a:t>    5</a:t>
            </a:r>
            <a:r>
              <a:rPr lang="zh-CN" altLang="zh-CN" sz="2400" dirty="0">
                <a:solidFill>
                  <a:srgbClr val="FF0000"/>
                </a:solidFill>
                <a:ea typeface="黑体" panose="02010609060101010101" pitchFamily="49" charset="-122"/>
              </a:rPr>
              <a:t>、高新技术产品（服务）收入占比。</a:t>
            </a:r>
            <a:r>
              <a:rPr lang="zh-CN" altLang="zh-CN" sz="2400" dirty="0">
                <a:solidFill>
                  <a:schemeClr val="tx2"/>
                </a:solidFill>
                <a:ea typeface="黑体" panose="02010609060101010101" pitchFamily="49" charset="-122"/>
              </a:rPr>
              <a:t>指高新技术产品（服务）收入与同期总收入的比值。</a:t>
            </a:r>
            <a:r>
              <a:rPr lang="en-US" altLang="zh-CN" sz="2400" dirty="0">
                <a:solidFill>
                  <a:schemeClr val="tx2"/>
                </a:solidFill>
                <a:ea typeface="黑体" panose="02010609060101010101" pitchFamily="49" charset="-122"/>
              </a:rPr>
              <a:t> </a:t>
            </a:r>
            <a:endParaRPr lang="zh-CN" altLang="zh-CN" sz="2400" dirty="0">
              <a:solidFill>
                <a:schemeClr val="tx2"/>
              </a:solidFill>
              <a:ea typeface="黑体" panose="02010609060101010101" pitchFamily="49" charset="-122"/>
            </a:endParaRPr>
          </a:p>
          <a:p>
            <a:pPr>
              <a:lnSpc>
                <a:spcPct val="150000"/>
              </a:lnSpc>
            </a:pPr>
            <a:r>
              <a:rPr lang="en-US" altLang="zh-CN" sz="2400" dirty="0">
                <a:solidFill>
                  <a:srgbClr val="FF0000"/>
                </a:solidFill>
                <a:ea typeface="黑体" panose="02010609060101010101" pitchFamily="49" charset="-122"/>
              </a:rPr>
              <a:t>    6</a:t>
            </a:r>
            <a:r>
              <a:rPr lang="zh-CN" altLang="zh-CN" sz="2400" dirty="0">
                <a:solidFill>
                  <a:srgbClr val="FF0000"/>
                </a:solidFill>
                <a:ea typeface="黑体" panose="02010609060101010101" pitchFamily="49" charset="-122"/>
              </a:rPr>
              <a:t>、总收入</a:t>
            </a:r>
            <a:r>
              <a:rPr lang="zh-CN" altLang="zh-CN" sz="2400" dirty="0">
                <a:solidFill>
                  <a:schemeClr val="tx2"/>
                </a:solidFill>
                <a:ea typeface="黑体" panose="02010609060101010101" pitchFamily="49" charset="-122"/>
              </a:rPr>
              <a:t>。指收入总额减去不征税收入。</a:t>
            </a:r>
            <a:endParaRPr lang="zh-CN" altLang="en-US" sz="2400" dirty="0"/>
          </a:p>
        </p:txBody>
      </p:sp>
    </p:spTree>
    <p:extLst>
      <p:ext uri="{BB962C8B-B14F-4D97-AF65-F5344CB8AC3E}">
        <p14:creationId xmlns="" xmlns:p14="http://schemas.microsoft.com/office/powerpoint/2010/main" val="3513968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90248" y="647475"/>
            <a:ext cx="8596668" cy="3880773"/>
          </a:xfrm>
        </p:spPr>
        <p:txBody>
          <a:bodyPr>
            <a:noAutofit/>
          </a:bodyPr>
          <a:lstStyle/>
          <a:p>
            <a:pPr>
              <a:lnSpc>
                <a:spcPct val="150000"/>
              </a:lnSpc>
            </a:pPr>
            <a:r>
              <a:rPr lang="en-US" altLang="zh-CN" sz="2400" dirty="0">
                <a:solidFill>
                  <a:srgbClr val="FF0000"/>
                </a:solidFill>
                <a:ea typeface="黑体" panose="02010609060101010101" pitchFamily="49" charset="-122"/>
              </a:rPr>
              <a:t> </a:t>
            </a:r>
            <a:r>
              <a:rPr lang="en-US" altLang="zh-CN" sz="2400" dirty="0" smtClean="0">
                <a:solidFill>
                  <a:srgbClr val="FF0000"/>
                </a:solidFill>
                <a:ea typeface="黑体" panose="02010609060101010101" pitchFamily="49" charset="-122"/>
              </a:rPr>
              <a:t>  7</a:t>
            </a:r>
            <a:r>
              <a:rPr lang="zh-CN" altLang="zh-CN" sz="2400" dirty="0">
                <a:solidFill>
                  <a:srgbClr val="FF0000"/>
                </a:solidFill>
                <a:ea typeface="黑体" panose="02010609060101010101" pitchFamily="49" charset="-122"/>
              </a:rPr>
              <a:t>、科技人员</a:t>
            </a:r>
            <a:r>
              <a:rPr lang="zh-CN" altLang="zh-CN" sz="2400" dirty="0">
                <a:solidFill>
                  <a:schemeClr val="tx2"/>
                </a:solidFill>
                <a:ea typeface="黑体" panose="02010609060101010101" pitchFamily="49" charset="-122"/>
              </a:rPr>
              <a:t>。指直接从事研发和相关技术创新活动，以及专门从事上述活动的管理和提供直接技术服务的，累计实际工作时间在</a:t>
            </a:r>
            <a:r>
              <a:rPr lang="en-US" altLang="zh-CN" sz="2400" dirty="0">
                <a:solidFill>
                  <a:schemeClr val="tx2"/>
                </a:solidFill>
                <a:ea typeface="黑体" panose="02010609060101010101" pitchFamily="49" charset="-122"/>
              </a:rPr>
              <a:t>183</a:t>
            </a:r>
            <a:r>
              <a:rPr lang="zh-CN" altLang="zh-CN" sz="2400" dirty="0">
                <a:solidFill>
                  <a:schemeClr val="tx2"/>
                </a:solidFill>
                <a:ea typeface="黑体" panose="02010609060101010101" pitchFamily="49" charset="-122"/>
              </a:rPr>
              <a:t>天以上的人员，包括在职、兼职和临时聘用人员。</a:t>
            </a:r>
          </a:p>
          <a:p>
            <a:pPr>
              <a:lnSpc>
                <a:spcPct val="150000"/>
              </a:lnSpc>
            </a:pPr>
            <a:r>
              <a:rPr lang="en-US" altLang="zh-CN" sz="2400" dirty="0">
                <a:solidFill>
                  <a:schemeClr val="tx2"/>
                </a:solidFill>
                <a:ea typeface="黑体" panose="02010609060101010101" pitchFamily="49" charset="-122"/>
              </a:rPr>
              <a:t>    </a:t>
            </a:r>
            <a:r>
              <a:rPr lang="en-US" altLang="zh-CN" sz="2400" dirty="0">
                <a:solidFill>
                  <a:srgbClr val="FF0000"/>
                </a:solidFill>
                <a:ea typeface="黑体" panose="02010609060101010101" pitchFamily="49" charset="-122"/>
              </a:rPr>
              <a:t>8</a:t>
            </a:r>
            <a:r>
              <a:rPr lang="zh-CN" altLang="zh-CN" sz="2400" dirty="0">
                <a:solidFill>
                  <a:srgbClr val="FF0000"/>
                </a:solidFill>
                <a:ea typeface="黑体" panose="02010609060101010101" pitchFamily="49" charset="-122"/>
              </a:rPr>
              <a:t>、职工总数</a:t>
            </a:r>
            <a:r>
              <a:rPr lang="zh-CN" altLang="zh-CN" sz="2400" dirty="0">
                <a:solidFill>
                  <a:schemeClr val="tx2"/>
                </a:solidFill>
                <a:ea typeface="黑体" panose="02010609060101010101" pitchFamily="49" charset="-122"/>
              </a:rPr>
              <a:t>。包括企业在职、兼职和临时聘用人员。在职人员可以通过企业是否签订了劳动合同或缴纳社会保险费来鉴别；兼职、临时聘用人员全年须在企业累计工作</a:t>
            </a:r>
            <a:r>
              <a:rPr lang="en-US" altLang="zh-CN" sz="2400" dirty="0">
                <a:solidFill>
                  <a:schemeClr val="tx2"/>
                </a:solidFill>
                <a:ea typeface="黑体" panose="02010609060101010101" pitchFamily="49" charset="-122"/>
              </a:rPr>
              <a:t>183</a:t>
            </a:r>
            <a:r>
              <a:rPr lang="zh-CN" altLang="zh-CN" sz="2400" dirty="0">
                <a:solidFill>
                  <a:schemeClr val="tx2"/>
                </a:solidFill>
                <a:ea typeface="黑体" panose="02010609060101010101" pitchFamily="49" charset="-122"/>
              </a:rPr>
              <a:t>天以上。</a:t>
            </a:r>
            <a:endParaRPr lang="zh-CN" altLang="en-US" sz="2400" dirty="0"/>
          </a:p>
        </p:txBody>
      </p:sp>
    </p:spTree>
    <p:extLst>
      <p:ext uri="{BB962C8B-B14F-4D97-AF65-F5344CB8AC3E}">
        <p14:creationId xmlns="" xmlns:p14="http://schemas.microsoft.com/office/powerpoint/2010/main" val="4178429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6449" y="593046"/>
            <a:ext cx="8596668" cy="3880773"/>
          </a:xfrm>
        </p:spPr>
        <p:txBody>
          <a:bodyPr>
            <a:noAutofit/>
          </a:bodyPr>
          <a:lstStyle/>
          <a:p>
            <a:pPr>
              <a:lnSpc>
                <a:spcPct val="150000"/>
              </a:lnSpc>
            </a:pPr>
            <a:r>
              <a:rPr lang="en-US" altLang="zh-CN" sz="2400" dirty="0">
                <a:solidFill>
                  <a:srgbClr val="FF0000"/>
                </a:solidFill>
                <a:ea typeface="黑体" panose="02010609060101010101" pitchFamily="49" charset="-122"/>
              </a:rPr>
              <a:t> </a:t>
            </a:r>
            <a:r>
              <a:rPr lang="en-US" altLang="zh-CN" sz="2400" dirty="0" smtClean="0">
                <a:solidFill>
                  <a:srgbClr val="FF0000"/>
                </a:solidFill>
                <a:ea typeface="黑体" panose="02010609060101010101" pitchFamily="49" charset="-122"/>
              </a:rPr>
              <a:t>  9</a:t>
            </a:r>
            <a:r>
              <a:rPr lang="zh-CN" altLang="zh-CN" sz="2400" dirty="0">
                <a:solidFill>
                  <a:srgbClr val="FF0000"/>
                </a:solidFill>
                <a:ea typeface="黑体" panose="02010609060101010101" pitchFamily="49" charset="-122"/>
              </a:rPr>
              <a:t>、职工总数、科技人员的统计方法</a:t>
            </a:r>
          </a:p>
          <a:p>
            <a:pPr marL="0" indent="0">
              <a:lnSpc>
                <a:spcPct val="150000"/>
              </a:lnSpc>
              <a:buNone/>
            </a:pPr>
            <a:r>
              <a:rPr lang="en-US" altLang="zh-CN" sz="2400" dirty="0" smtClean="0">
                <a:solidFill>
                  <a:schemeClr val="tx2"/>
                </a:solidFill>
                <a:ea typeface="黑体" panose="02010609060101010101" pitchFamily="49" charset="-122"/>
              </a:rPr>
              <a:t>    </a:t>
            </a:r>
            <a:r>
              <a:rPr lang="zh-CN" altLang="zh-CN" sz="2000" dirty="0" smtClean="0">
                <a:solidFill>
                  <a:schemeClr val="tx2"/>
                </a:solidFill>
                <a:ea typeface="黑体" panose="02010609060101010101" pitchFamily="49" charset="-122"/>
              </a:rPr>
              <a:t>企业</a:t>
            </a:r>
            <a:r>
              <a:rPr lang="zh-CN" altLang="zh-CN" sz="2000" dirty="0">
                <a:solidFill>
                  <a:schemeClr val="tx2"/>
                </a:solidFill>
                <a:ea typeface="黑体" panose="02010609060101010101" pitchFamily="49" charset="-122"/>
              </a:rPr>
              <a:t>当年职工总数、科技人员数均按照全年月平均数计算。</a:t>
            </a:r>
          </a:p>
          <a:p>
            <a:pPr marL="0" indent="0">
              <a:lnSpc>
                <a:spcPct val="150000"/>
              </a:lnSpc>
              <a:buNone/>
            </a:pPr>
            <a:r>
              <a:rPr lang="en-US" altLang="zh-CN" sz="2000" dirty="0">
                <a:solidFill>
                  <a:schemeClr val="tx2"/>
                </a:solidFill>
                <a:ea typeface="黑体" panose="02010609060101010101" pitchFamily="49" charset="-122"/>
              </a:rPr>
              <a:t>    </a:t>
            </a:r>
            <a:r>
              <a:rPr lang="zh-CN" altLang="zh-CN" sz="2000" dirty="0">
                <a:solidFill>
                  <a:schemeClr val="tx2"/>
                </a:solidFill>
                <a:ea typeface="黑体" panose="02010609060101010101" pitchFamily="49" charset="-122"/>
              </a:rPr>
              <a:t>月平均数＝（月初数＋月末数）÷</a:t>
            </a:r>
            <a:r>
              <a:rPr lang="en-US" altLang="zh-CN" sz="2000" dirty="0">
                <a:solidFill>
                  <a:schemeClr val="tx2"/>
                </a:solidFill>
                <a:ea typeface="黑体" panose="02010609060101010101" pitchFamily="49" charset="-122"/>
              </a:rPr>
              <a:t>2</a:t>
            </a:r>
            <a:r>
              <a:rPr lang="zh-CN" altLang="en-US" sz="2000" dirty="0">
                <a:solidFill>
                  <a:schemeClr val="tx2"/>
                </a:solidFill>
                <a:ea typeface="黑体" panose="02010609060101010101" pitchFamily="49" charset="-122"/>
              </a:rPr>
              <a:t>；</a:t>
            </a:r>
            <a:r>
              <a:rPr lang="en-US" altLang="zh-CN" sz="2000" dirty="0">
                <a:solidFill>
                  <a:schemeClr val="tx2"/>
                </a:solidFill>
                <a:ea typeface="黑体" panose="02010609060101010101" pitchFamily="49" charset="-122"/>
              </a:rPr>
              <a:t>    </a:t>
            </a:r>
            <a:r>
              <a:rPr lang="zh-CN" altLang="zh-CN" sz="2000" dirty="0">
                <a:solidFill>
                  <a:schemeClr val="tx2"/>
                </a:solidFill>
                <a:ea typeface="黑体" panose="02010609060101010101" pitchFamily="49" charset="-122"/>
              </a:rPr>
              <a:t>全年月平均数＝全年各月平均数之和÷</a:t>
            </a:r>
            <a:r>
              <a:rPr lang="en-US" altLang="zh-CN" sz="2000" dirty="0">
                <a:solidFill>
                  <a:schemeClr val="tx2"/>
                </a:solidFill>
                <a:ea typeface="黑体" panose="02010609060101010101" pitchFamily="49" charset="-122"/>
              </a:rPr>
              <a:t>12</a:t>
            </a:r>
            <a:r>
              <a:rPr lang="zh-CN" altLang="en-US" sz="2000" dirty="0">
                <a:solidFill>
                  <a:schemeClr val="tx2"/>
                </a:solidFill>
                <a:ea typeface="黑体" panose="02010609060101010101" pitchFamily="49" charset="-122"/>
              </a:rPr>
              <a:t>。</a:t>
            </a:r>
            <a:endParaRPr lang="zh-CN" altLang="zh-CN" sz="2000" dirty="0">
              <a:solidFill>
                <a:schemeClr val="tx2"/>
              </a:solidFill>
              <a:ea typeface="黑体" panose="02010609060101010101" pitchFamily="49" charset="-122"/>
            </a:endParaRPr>
          </a:p>
          <a:p>
            <a:pPr marL="0" indent="0">
              <a:lnSpc>
                <a:spcPct val="150000"/>
              </a:lnSpc>
              <a:buNone/>
            </a:pPr>
            <a:r>
              <a:rPr lang="en-US" altLang="zh-CN" sz="2000" dirty="0">
                <a:solidFill>
                  <a:schemeClr val="tx2"/>
                </a:solidFill>
                <a:ea typeface="黑体" panose="02010609060101010101" pitchFamily="49" charset="-122"/>
              </a:rPr>
              <a:t>    </a:t>
            </a:r>
            <a:r>
              <a:rPr lang="zh-CN" altLang="zh-CN" sz="2000" dirty="0">
                <a:solidFill>
                  <a:schemeClr val="tx2"/>
                </a:solidFill>
                <a:ea typeface="黑体" panose="02010609060101010101" pitchFamily="49" charset="-122"/>
              </a:rPr>
              <a:t>年度中间开业或者终止经营活动的，以其实际经营期作为一个纳税年度确定上述相关指标。</a:t>
            </a:r>
          </a:p>
          <a:p>
            <a:pPr>
              <a:lnSpc>
                <a:spcPct val="150000"/>
              </a:lnSpc>
            </a:pPr>
            <a:r>
              <a:rPr lang="en-US" altLang="zh-CN" sz="2400" dirty="0">
                <a:solidFill>
                  <a:schemeClr val="tx2"/>
                </a:solidFill>
                <a:ea typeface="黑体" panose="02010609060101010101" pitchFamily="49" charset="-122"/>
              </a:rPr>
              <a:t>   </a:t>
            </a:r>
            <a:r>
              <a:rPr lang="en-US" altLang="zh-CN" sz="2400" dirty="0" smtClean="0">
                <a:solidFill>
                  <a:srgbClr val="FF0000"/>
                </a:solidFill>
                <a:ea typeface="黑体" panose="02010609060101010101" pitchFamily="49" charset="-122"/>
              </a:rPr>
              <a:t>10</a:t>
            </a:r>
            <a:r>
              <a:rPr lang="zh-CN" altLang="zh-CN" sz="2400" dirty="0">
                <a:solidFill>
                  <a:srgbClr val="FF0000"/>
                </a:solidFill>
                <a:ea typeface="黑体" panose="02010609060101010101" pitchFamily="49" charset="-122"/>
              </a:rPr>
              <a:t>、销售收入</a:t>
            </a:r>
            <a:r>
              <a:rPr lang="zh-CN" altLang="zh-CN" sz="2400" dirty="0">
                <a:solidFill>
                  <a:schemeClr val="tx2"/>
                </a:solidFill>
                <a:ea typeface="黑体" panose="02010609060101010101" pitchFamily="49" charset="-122"/>
              </a:rPr>
              <a:t>。为主营业务收入与其他业务收入之和。</a:t>
            </a:r>
            <a:endParaRPr lang="zh-CN" altLang="en-US" sz="2400" dirty="0"/>
          </a:p>
        </p:txBody>
      </p:sp>
    </p:spTree>
    <p:extLst>
      <p:ext uri="{BB962C8B-B14F-4D97-AF65-F5344CB8AC3E}">
        <p14:creationId xmlns="" xmlns:p14="http://schemas.microsoft.com/office/powerpoint/2010/main" val="2032411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7334" y="397104"/>
            <a:ext cx="8596668" cy="5579153"/>
          </a:xfrm>
        </p:spPr>
        <p:txBody>
          <a:bodyPr>
            <a:normAutofit/>
          </a:bodyPr>
          <a:lstStyle/>
          <a:p>
            <a:pPr>
              <a:lnSpc>
                <a:spcPct val="150000"/>
              </a:lnSpc>
            </a:pPr>
            <a:r>
              <a:rPr lang="en-US" altLang="zh-CN" dirty="0">
                <a:solidFill>
                  <a:schemeClr val="tx2"/>
                </a:solidFill>
                <a:ea typeface="黑体" panose="02010609060101010101" pitchFamily="49" charset="-122"/>
              </a:rPr>
              <a:t>11</a:t>
            </a:r>
            <a:r>
              <a:rPr lang="zh-CN" altLang="en-US" dirty="0">
                <a:solidFill>
                  <a:schemeClr val="tx2"/>
                </a:solidFill>
                <a:ea typeface="黑体" panose="02010609060101010101" pitchFamily="49" charset="-122"/>
              </a:rPr>
              <a:t>、</a:t>
            </a:r>
            <a:r>
              <a:rPr lang="zh-CN" altLang="zh-CN" dirty="0">
                <a:solidFill>
                  <a:srgbClr val="FF0000"/>
                </a:solidFill>
                <a:ea typeface="黑体" panose="02010609060101010101" pitchFamily="49" charset="-122"/>
              </a:rPr>
              <a:t>研发费用辅助账</a:t>
            </a:r>
            <a:r>
              <a:rPr lang="zh-CN" altLang="en-US" dirty="0">
                <a:solidFill>
                  <a:srgbClr val="FF0000"/>
                </a:solidFill>
                <a:ea typeface="黑体" panose="02010609060101010101" pitchFamily="49" charset="-122"/>
              </a:rPr>
              <a:t>由企业作承诺，有资质的中介机构鉴证。（示例</a:t>
            </a:r>
            <a:r>
              <a:rPr lang="zh-CN" altLang="en-US" dirty="0" smtClean="0">
                <a:solidFill>
                  <a:srgbClr val="FF0000"/>
                </a:solidFill>
                <a:ea typeface="黑体" panose="02010609060101010101" pitchFamily="49" charset="-122"/>
              </a:rPr>
              <a:t>）</a:t>
            </a:r>
            <a:endParaRPr lang="en-US" altLang="zh-CN" dirty="0" smtClean="0">
              <a:solidFill>
                <a:srgbClr val="FF0000"/>
              </a:solidFill>
              <a:ea typeface="黑体" panose="02010609060101010101" pitchFamily="49" charset="-122"/>
            </a:endParaRPr>
          </a:p>
          <a:p>
            <a:pPr marL="0" indent="0" algn="ctr">
              <a:lnSpc>
                <a:spcPct val="150000"/>
              </a:lnSpc>
              <a:buNone/>
            </a:pPr>
            <a:r>
              <a:rPr lang="zh-CN" altLang="en-US" dirty="0" smtClean="0">
                <a:solidFill>
                  <a:srgbClr val="FF0000"/>
                </a:solidFill>
                <a:ea typeface="黑体" panose="02010609060101010101" pitchFamily="49" charset="-122"/>
              </a:rPr>
              <a:t>承诺</a:t>
            </a:r>
            <a:r>
              <a:rPr lang="zh-CN" altLang="en-US" dirty="0">
                <a:solidFill>
                  <a:srgbClr val="FF0000"/>
                </a:solidFill>
                <a:ea typeface="黑体" panose="02010609060101010101" pitchFamily="49" charset="-122"/>
              </a:rPr>
              <a:t>书</a:t>
            </a:r>
            <a:endParaRPr lang="en-US" altLang="zh-CN" dirty="0">
              <a:solidFill>
                <a:srgbClr val="FF0000"/>
              </a:solidFill>
              <a:ea typeface="黑体" panose="02010609060101010101" pitchFamily="49" charset="-122"/>
            </a:endParaRPr>
          </a:p>
          <a:p>
            <a:pPr marL="0" indent="0">
              <a:lnSpc>
                <a:spcPct val="150000"/>
              </a:lnSpc>
              <a:buNone/>
            </a:pPr>
            <a:r>
              <a:rPr lang="zh-CN" altLang="en-US" dirty="0">
                <a:solidFill>
                  <a:srgbClr val="FF0000"/>
                </a:solidFill>
                <a:ea typeface="黑体" panose="02010609060101010101" pitchFamily="49" charset="-122"/>
              </a:rPr>
              <a:t>四川省高企办：</a:t>
            </a:r>
            <a:endParaRPr lang="en-US" altLang="zh-CN" dirty="0">
              <a:solidFill>
                <a:srgbClr val="FF0000"/>
              </a:solidFill>
              <a:ea typeface="黑体" panose="02010609060101010101" pitchFamily="49" charset="-122"/>
            </a:endParaRPr>
          </a:p>
          <a:p>
            <a:pPr marL="0" indent="0">
              <a:lnSpc>
                <a:spcPct val="150000"/>
              </a:lnSpc>
              <a:buNone/>
            </a:pPr>
            <a:r>
              <a:rPr lang="en-US" altLang="zh-CN" dirty="0">
                <a:solidFill>
                  <a:srgbClr val="FF0000"/>
                </a:solidFill>
                <a:ea typeface="黑体" panose="02010609060101010101" pitchFamily="49" charset="-122"/>
              </a:rPr>
              <a:t>           </a:t>
            </a:r>
            <a:r>
              <a:rPr lang="zh-CN" altLang="en-US" dirty="0">
                <a:solidFill>
                  <a:srgbClr val="FF0000"/>
                </a:solidFill>
                <a:ea typeface="黑体" panose="02010609060101010101" pitchFamily="49" charset="-122"/>
              </a:rPr>
              <a:t>我公司按照</a:t>
            </a:r>
            <a:r>
              <a:rPr lang="en-US" altLang="zh-CN" dirty="0">
                <a:solidFill>
                  <a:srgbClr val="FF0000"/>
                </a:solidFill>
                <a:ea typeface="黑体" panose="02010609060101010101" pitchFamily="49" charset="-122"/>
              </a:rPr>
              <a:t>《</a:t>
            </a:r>
            <a:r>
              <a:rPr lang="zh-CN" altLang="en-US" dirty="0">
                <a:solidFill>
                  <a:srgbClr val="FF0000"/>
                </a:solidFill>
                <a:ea typeface="黑体" panose="02010609060101010101" pitchFamily="49" charset="-122"/>
              </a:rPr>
              <a:t>高新技术企业认定管理工作指引</a:t>
            </a:r>
            <a:r>
              <a:rPr lang="en-US" altLang="zh-CN" dirty="0">
                <a:solidFill>
                  <a:srgbClr val="FF0000"/>
                </a:solidFill>
                <a:ea typeface="黑体" panose="02010609060101010101" pitchFamily="49" charset="-122"/>
              </a:rPr>
              <a:t>》</a:t>
            </a:r>
            <a:r>
              <a:rPr lang="zh-CN" altLang="en-US" dirty="0">
                <a:solidFill>
                  <a:srgbClr val="FF0000"/>
                </a:solidFill>
                <a:ea typeface="黑体" panose="02010609060101010101" pitchFamily="49" charset="-122"/>
              </a:rPr>
              <a:t>的要求，建立了符合要求的研发费用辅助账，并以此为基础归集了</a:t>
            </a:r>
            <a:r>
              <a:rPr lang="en-US" altLang="zh-CN" dirty="0">
                <a:solidFill>
                  <a:srgbClr val="FF0000"/>
                </a:solidFill>
                <a:ea typeface="黑体" panose="02010609060101010101" pitchFamily="49" charset="-122"/>
              </a:rPr>
              <a:t>2013</a:t>
            </a:r>
            <a:r>
              <a:rPr lang="zh-CN" altLang="en-US" dirty="0">
                <a:solidFill>
                  <a:srgbClr val="FF0000"/>
                </a:solidFill>
                <a:ea typeface="黑体" panose="02010609060101010101" pitchFamily="49" charset="-122"/>
              </a:rPr>
              <a:t>年的研发费      万元；</a:t>
            </a:r>
            <a:r>
              <a:rPr lang="en-US" altLang="zh-CN" dirty="0">
                <a:solidFill>
                  <a:srgbClr val="FF0000"/>
                </a:solidFill>
                <a:ea typeface="黑体" panose="02010609060101010101" pitchFamily="49" charset="-122"/>
              </a:rPr>
              <a:t> 2014</a:t>
            </a:r>
            <a:r>
              <a:rPr lang="zh-CN" altLang="en-US" dirty="0">
                <a:solidFill>
                  <a:srgbClr val="FF0000"/>
                </a:solidFill>
                <a:ea typeface="黑体" panose="02010609060101010101" pitchFamily="49" charset="-122"/>
              </a:rPr>
              <a:t>年的研发费      万元；</a:t>
            </a:r>
            <a:r>
              <a:rPr lang="en-US" altLang="zh-CN" dirty="0">
                <a:solidFill>
                  <a:srgbClr val="FF0000"/>
                </a:solidFill>
                <a:ea typeface="黑体" panose="02010609060101010101" pitchFamily="49" charset="-122"/>
              </a:rPr>
              <a:t> 2015</a:t>
            </a:r>
            <a:r>
              <a:rPr lang="zh-CN" altLang="en-US" dirty="0">
                <a:solidFill>
                  <a:srgbClr val="FF0000"/>
                </a:solidFill>
                <a:ea typeface="黑体" panose="02010609060101010101" pitchFamily="49" charset="-122"/>
              </a:rPr>
              <a:t>年的研发费      万元。确认了公司</a:t>
            </a:r>
            <a:r>
              <a:rPr lang="en-US" altLang="zh-CN" dirty="0">
                <a:solidFill>
                  <a:srgbClr val="FF0000"/>
                </a:solidFill>
                <a:ea typeface="黑体" panose="02010609060101010101" pitchFamily="49" charset="-122"/>
              </a:rPr>
              <a:t>2015</a:t>
            </a:r>
            <a:r>
              <a:rPr lang="zh-CN" altLang="en-US" dirty="0">
                <a:solidFill>
                  <a:srgbClr val="FF0000"/>
                </a:solidFill>
                <a:ea typeface="黑体" panose="02010609060101010101" pitchFamily="49" charset="-122"/>
              </a:rPr>
              <a:t>年的科技人员     人。</a:t>
            </a:r>
            <a:endParaRPr lang="en-US" altLang="zh-CN" dirty="0">
              <a:solidFill>
                <a:srgbClr val="FF0000"/>
              </a:solidFill>
              <a:ea typeface="黑体" panose="02010609060101010101" pitchFamily="49" charset="-122"/>
            </a:endParaRPr>
          </a:p>
          <a:p>
            <a:pPr marL="0" indent="0">
              <a:lnSpc>
                <a:spcPct val="150000"/>
              </a:lnSpc>
              <a:buNone/>
            </a:pPr>
            <a:r>
              <a:rPr lang="en-US" altLang="zh-CN" dirty="0">
                <a:solidFill>
                  <a:srgbClr val="FF0000"/>
                </a:solidFill>
                <a:ea typeface="黑体" panose="02010609060101010101" pitchFamily="49" charset="-122"/>
              </a:rPr>
              <a:t>                      </a:t>
            </a:r>
            <a:r>
              <a:rPr lang="en-US" altLang="zh-CN" dirty="0" smtClean="0">
                <a:solidFill>
                  <a:srgbClr val="FF0000"/>
                </a:solidFill>
                <a:ea typeface="黑体" panose="02010609060101010101" pitchFamily="49" charset="-122"/>
              </a:rPr>
              <a:t>                 </a:t>
            </a:r>
            <a:r>
              <a:rPr lang="zh-CN" altLang="en-US" dirty="0" smtClean="0">
                <a:solidFill>
                  <a:srgbClr val="FF0000"/>
                </a:solidFill>
                <a:ea typeface="黑体" panose="02010609060101010101" pitchFamily="49" charset="-122"/>
              </a:rPr>
              <a:t>承诺</a:t>
            </a:r>
            <a:r>
              <a:rPr lang="zh-CN" altLang="en-US" dirty="0">
                <a:solidFill>
                  <a:srgbClr val="FF0000"/>
                </a:solidFill>
                <a:ea typeface="黑体" panose="02010609060101010101" pitchFamily="49" charset="-122"/>
              </a:rPr>
              <a:t>人（会计签名</a:t>
            </a:r>
            <a:r>
              <a:rPr lang="zh-CN" altLang="en-US" dirty="0" smtClean="0">
                <a:solidFill>
                  <a:srgbClr val="FF0000"/>
                </a:solidFill>
                <a:ea typeface="黑体" panose="02010609060101010101" pitchFamily="49" charset="-122"/>
              </a:rPr>
              <a:t>）                审计</a:t>
            </a:r>
            <a:r>
              <a:rPr lang="zh-CN" altLang="en-US" dirty="0">
                <a:solidFill>
                  <a:srgbClr val="FF0000"/>
                </a:solidFill>
                <a:ea typeface="黑体" panose="02010609060101010101" pitchFamily="49" charset="-122"/>
              </a:rPr>
              <a:t>机构盖章</a:t>
            </a:r>
            <a:endParaRPr lang="en-US" altLang="zh-CN" dirty="0">
              <a:solidFill>
                <a:srgbClr val="FF0000"/>
              </a:solidFill>
              <a:ea typeface="黑体" panose="02010609060101010101" pitchFamily="49" charset="-122"/>
            </a:endParaRPr>
          </a:p>
          <a:p>
            <a:pPr marL="0" indent="0">
              <a:lnSpc>
                <a:spcPct val="150000"/>
              </a:lnSpc>
              <a:buNone/>
            </a:pPr>
            <a:r>
              <a:rPr lang="zh-CN" altLang="en-US" dirty="0">
                <a:solidFill>
                  <a:srgbClr val="FF0000"/>
                </a:solidFill>
                <a:ea typeface="黑体" panose="02010609060101010101" pitchFamily="49" charset="-122"/>
              </a:rPr>
              <a:t>                      </a:t>
            </a:r>
            <a:r>
              <a:rPr lang="zh-CN" altLang="en-US" dirty="0" smtClean="0">
                <a:solidFill>
                  <a:srgbClr val="FF0000"/>
                </a:solidFill>
                <a:ea typeface="黑体" panose="02010609060101010101" pitchFamily="49" charset="-122"/>
              </a:rPr>
              <a:t>                    </a:t>
            </a:r>
            <a:r>
              <a:rPr lang="zh-CN" altLang="en-US" dirty="0">
                <a:solidFill>
                  <a:srgbClr val="FF0000"/>
                </a:solidFill>
                <a:ea typeface="黑体" panose="02010609060101010101" pitchFamily="49" charset="-122"/>
              </a:rPr>
              <a:t>年  月  日           </a:t>
            </a:r>
            <a:r>
              <a:rPr lang="zh-CN" altLang="en-US" dirty="0" smtClean="0">
                <a:solidFill>
                  <a:srgbClr val="FF0000"/>
                </a:solidFill>
                <a:ea typeface="黑体" panose="02010609060101010101" pitchFamily="49" charset="-122"/>
              </a:rPr>
              <a:t>                      年  </a:t>
            </a:r>
            <a:r>
              <a:rPr lang="zh-CN" altLang="en-US" dirty="0">
                <a:solidFill>
                  <a:srgbClr val="FF0000"/>
                </a:solidFill>
                <a:ea typeface="黑体" panose="02010609060101010101" pitchFamily="49" charset="-122"/>
              </a:rPr>
              <a:t>月  日</a:t>
            </a:r>
            <a:endParaRPr lang="en-US" altLang="zh-CN" dirty="0">
              <a:solidFill>
                <a:srgbClr val="FF0000"/>
              </a:solidFill>
              <a:ea typeface="黑体" panose="02010609060101010101" pitchFamily="49" charset="-122"/>
            </a:endParaRPr>
          </a:p>
          <a:p>
            <a:endParaRPr lang="zh-CN" altLang="en-US" dirty="0"/>
          </a:p>
        </p:txBody>
      </p:sp>
    </p:spTree>
    <p:extLst>
      <p:ext uri="{BB962C8B-B14F-4D97-AF65-F5344CB8AC3E}">
        <p14:creationId xmlns="" xmlns:p14="http://schemas.microsoft.com/office/powerpoint/2010/main" val="478367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TotalTime>
  <Words>3750</Words>
  <Application>Microsoft Office PowerPoint</Application>
  <PresentationFormat>自定义</PresentationFormat>
  <Paragraphs>83</Paragraphs>
  <Slides>19</Slides>
  <Notes>1</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平面</vt:lpstr>
      <vt:lpstr>高新技术企业认定条件</vt:lpstr>
      <vt:lpstr>幻灯片 2</vt:lpstr>
      <vt:lpstr>幻灯片 3</vt:lpstr>
      <vt:lpstr>高新技术企业认定有关指标解释 </vt:lpstr>
      <vt:lpstr>幻灯片 5</vt:lpstr>
      <vt:lpstr>幻灯片 6</vt:lpstr>
      <vt:lpstr>幻灯片 7</vt:lpstr>
      <vt:lpstr>幻灯片 8</vt:lpstr>
      <vt:lpstr>幻灯片 9</vt:lpstr>
      <vt:lpstr>高新技术企业认定要上报的材料 </vt:lpstr>
      <vt:lpstr>填写高新技术企业认定申请书要注意的问题</vt:lpstr>
      <vt:lpstr>高新技术企业每年如何做好年报 </vt:lpstr>
      <vt:lpstr>注意：</vt:lpstr>
      <vt:lpstr>高新技术企业认定要高度重视的几个材料</vt:lpstr>
      <vt:lpstr>四川省2016年高新技术企业认定材料要求</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2017年高新技术企业培训 ——技术资料准备办法</dc:title>
  <dc:creator>scl</dc:creator>
  <cp:lastModifiedBy>Administrator</cp:lastModifiedBy>
  <cp:revision>23</cp:revision>
  <dcterms:created xsi:type="dcterms:W3CDTF">2016-07-18T02:06:35Z</dcterms:created>
  <dcterms:modified xsi:type="dcterms:W3CDTF">2018-01-29T03:07:44Z</dcterms:modified>
</cp:coreProperties>
</file>